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17" r:id="rId3"/>
    <p:sldId id="370" r:id="rId4"/>
    <p:sldId id="316" r:id="rId5"/>
    <p:sldId id="371" r:id="rId6"/>
    <p:sldId id="258" r:id="rId7"/>
    <p:sldId id="372" r:id="rId8"/>
    <p:sldId id="346" r:id="rId9"/>
    <p:sldId id="347" r:id="rId10"/>
    <p:sldId id="333" r:id="rId11"/>
    <p:sldId id="350" r:id="rId12"/>
    <p:sldId id="373" r:id="rId13"/>
    <p:sldId id="353" r:id="rId14"/>
    <p:sldId id="354" r:id="rId15"/>
    <p:sldId id="355" r:id="rId16"/>
    <p:sldId id="374" r:id="rId17"/>
    <p:sldId id="263" r:id="rId18"/>
    <p:sldId id="375" r:id="rId19"/>
    <p:sldId id="265" r:id="rId20"/>
    <p:sldId id="376" r:id="rId21"/>
    <p:sldId id="360" r:id="rId22"/>
    <p:sldId id="266" r:id="rId23"/>
    <p:sldId id="268" r:id="rId24"/>
    <p:sldId id="377" r:id="rId25"/>
    <p:sldId id="378" r:id="rId26"/>
    <p:sldId id="379" r:id="rId27"/>
    <p:sldId id="380" r:id="rId28"/>
    <p:sldId id="381" r:id="rId29"/>
    <p:sldId id="356" r:id="rId30"/>
    <p:sldId id="267" r:id="rId31"/>
    <p:sldId id="361" r:id="rId32"/>
    <p:sldId id="270" r:id="rId33"/>
    <p:sldId id="382" r:id="rId34"/>
    <p:sldId id="271" r:id="rId35"/>
    <p:sldId id="272" r:id="rId36"/>
    <p:sldId id="362" r:id="rId37"/>
    <p:sldId id="383" r:id="rId38"/>
    <p:sldId id="275" r:id="rId39"/>
    <p:sldId id="363" r:id="rId40"/>
    <p:sldId id="364" r:id="rId41"/>
    <p:sldId id="365" r:id="rId42"/>
    <p:sldId id="357" r:id="rId43"/>
    <p:sldId id="384" r:id="rId44"/>
    <p:sldId id="385" r:id="rId45"/>
    <p:sldId id="323" r:id="rId46"/>
    <p:sldId id="366" r:id="rId47"/>
    <p:sldId id="367" r:id="rId48"/>
    <p:sldId id="36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FA20A3-EE62-5C23-70C9-915008B11C2C}" name="Alyson Gray" initials="AG" userId="S::agray@gill.ie::c5b08b58-2bd4-48ba-b14b-fafdf8f26ebe" providerId="AD"/>
  <p188:author id="{9E6EEDC1-AAAF-187E-1EA9-C81D02B24543}" name="Laura Ashcroft-Jones" initials="LA" userId="S::lashcroftjones@gill.ie::e151c12a-2707-4370-ab1e-5d13dde900bd" providerId="AD"/>
  <p188:author id="{44A82FEA-7606-7DB5-BA8E-BB328A999082}" name="Dermot Lucey" initials="DL" userId="689f99df3efb3814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vedha Ulaganadhan" initials="NU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BFDA"/>
    <a:srgbClr val="11AD9A"/>
    <a:srgbClr val="65C3A5"/>
    <a:srgbClr val="F7C865"/>
    <a:srgbClr val="8657A5"/>
    <a:srgbClr val="A6228E"/>
    <a:srgbClr val="FEF0DE"/>
    <a:srgbClr val="552E91"/>
    <a:srgbClr val="4DC0AC"/>
    <a:srgbClr val="F597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0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E8F2B9-BD91-4778-9D63-BA025E66FA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E"/>
              <a:t>Chapter 9: The Plantation of Ulster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BD1A7-DE5C-46B3-8ABC-E397D3C41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896B6-8CEC-41BF-BBC3-A0C15373544D}" type="datetimeFigureOut">
              <a:rPr lang="en-IE" smtClean="0"/>
              <a:t>07/09/2022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D19AF-0584-4D4F-AD9E-1F72B9915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619DB-2B54-4EA2-AD74-3D380B4187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51312-4E2A-49B1-82C3-955A65915B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448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E"/>
              <a:t>Chapter 9: The Plantation of Ulster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D732C-C909-4E4C-913D-045F990BD88E}" type="datetimeFigureOut">
              <a:rPr lang="en-IE" smtClean="0"/>
              <a:t>07/09/2022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E50EA-CBD5-4EA6-91C4-89AFF0ACEF6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9271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DC43-F290-4369-A36A-66EB27EBA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DC3C4-52D1-4924-A38B-8DA5C259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D0B20-2AF1-4AC1-BC9F-5027300C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ACD3B-73DD-4294-97A7-658E32FC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DFF2-07F9-44F5-8DF6-204BD70C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FC3F2B7-6B46-4E08-AD49-BE00927DD5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932992"/>
            <a:ext cx="7064256" cy="49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DAFD-F90E-4EAD-AB1E-AEC0415A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6BB55-F8C8-487E-908F-64C8B4C0F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3B94F-D245-4C6C-901B-E3206348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C4F4A-B6B7-4FFE-B885-E7BCFB996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6C55-0223-4337-9AEC-93A3C243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28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FD74C-51DB-413E-A5C2-0EFBE8AE38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40B0B-93F5-4088-A4F5-F3AF6E83D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6C322-86B6-4298-AAE9-BBA8400C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2E57B-04B4-40A2-95B3-D10A6D57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44D44-F581-4C8A-ACAD-18611D60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432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2BEB-6FCB-4576-8309-09748174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6" y="753167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0DDA8-F8E4-4BF1-846A-BF41B1C3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B603D-2ADD-4298-BC81-65455B23E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63FD7-5ACB-4608-97AF-465A765F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0897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F541-3CF5-4591-840B-4EAE029A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B934E-CCE9-4C1E-997A-E4B125511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A2509-0C2F-466F-B0E6-7B2B286F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6FA66-380C-47D2-81DA-7554726D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D84E-9EBF-4AA8-A807-A09602AA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604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7731-FCBE-49C9-BEAC-479EBA66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5B77-A7E0-4355-9DE7-0B0CE99BD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A7B40-1F30-4257-8A2C-39A318093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3A793-D7B5-4D31-8B03-78FD5453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537D1-7195-476C-AB9E-4BC42FEB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6B02B-694D-4BA1-8D18-8AFB7183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777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8B6D-1D73-4E98-88C7-8A8D05D2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BF66D-77C0-4682-9CB8-9E7D0BF28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5D2D5-7910-4804-8DDA-4747AC1DD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930B4-5727-427C-9878-DA3020518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AEAAB-B514-4B9B-9005-086EB2575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67622-3E93-43AB-8D11-BD4E44E3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9B0EC-2C2C-4200-97C2-AD1C6439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D5CA2-6004-4642-B829-7CA8683E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471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DA62-3CB4-4AF2-AE84-B95DE05B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27C5B-F637-434D-96C8-88C24D1C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B8A31-1223-4711-AE03-411A1AD0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E50DC-E984-48C3-8154-234C8E87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467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717D2-6804-4EBB-AF6F-1ED9CEB5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C50D2-D620-4C64-A07C-8F0F62A1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325BC-9D32-4763-B9A1-182BDB6F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908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8F8A0-61D2-47D7-81BA-7E125ACE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0E659-B21A-4AD3-995C-82255D4C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C81BF-D3C0-40E1-8423-96A2BECA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D881C-C3EC-426F-9DC3-559E3195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9CCD8-C2C4-434A-B8BC-3CDBFDD8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73109-C7C7-4155-AACB-99DF443B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2585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BC95-18A3-4212-B985-53833904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1A82D-EC9B-4112-B75B-7EE754DAB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6753A-EF88-4095-B339-97EB12793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F6392-9A51-4B65-88FD-E77E8E21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542BD-8E71-42A2-BA33-58E1E266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C74BB-4C92-48F8-8C15-A511070E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613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ED9F4D-80B1-4F7B-A619-2395EEF67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94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B1455-4DC7-45AE-91E5-D529C1CC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462349"/>
            <a:ext cx="10515600" cy="343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C20CB-DB52-43AC-A0E8-4DC145D73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2977-D05F-4EE1-A162-295E8FF8F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3E4C8-4D99-4880-9840-413ADAD0E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CE09-6FE8-4319-8D0F-03C2D6953CA8}" type="slidenum">
              <a:rPr lang="en-IE" smtClean="0"/>
              <a:t>‹#›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5BFFC-BCF1-4CC0-ABB8-9281365044D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6637" y="6041362"/>
            <a:ext cx="2407418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EC1A8-D809-4719-850D-A0006CB092B6}"/>
              </a:ext>
            </a:extLst>
          </p:cNvPr>
          <p:cNvSpPr txBox="1"/>
          <p:nvPr/>
        </p:nvSpPr>
        <p:spPr>
          <a:xfrm>
            <a:off x="127000" y="180459"/>
            <a:ext cx="217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Century" panose="02040604050505020304" pitchFamily="18" charset="0"/>
              </a:rPr>
              <a:t>Ulster Plantation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C38AA-C233-49DE-8707-78697C8ECD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705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9BC761-4975-4A04-B71F-839DA61017E1}"/>
              </a:ext>
            </a:extLst>
          </p:cNvPr>
          <p:cNvSpPr txBox="1"/>
          <p:nvPr/>
        </p:nvSpPr>
        <p:spPr>
          <a:xfrm>
            <a:off x="127000" y="135664"/>
            <a:ext cx="1065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chemeClr val="bg1"/>
                </a:solidFill>
                <a:latin typeface="+mn-lt"/>
              </a:rPr>
              <a:t>Chapter 17: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Life in Nazi Germany</a:t>
            </a:r>
            <a:r>
              <a:rPr lang="en-US" b="1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E" b="1" i="1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pic>
        <p:nvPicPr>
          <p:cNvPr id="19" name="Picture 1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1E22E62-89D5-43D4-BDDB-48F11B9DB19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114" y="3945287"/>
            <a:ext cx="7064256" cy="49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8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FC00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75BA03-0C2D-4ABC-9786-98065C10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24"/>
            <a:ext cx="12193199" cy="69013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CE8DBC-9323-4C4B-9C9F-CAB506BE4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7400" y="2183331"/>
            <a:ext cx="10058400" cy="16053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Life in Nazi Germany</a:t>
            </a:r>
          </a:p>
        </p:txBody>
      </p:sp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7CAFD14-421B-4360-A467-4DBBB46BED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7437" y="3959246"/>
            <a:ext cx="7064256" cy="4995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B52166-A5A4-4E2D-BC25-63BE2237E079}"/>
              </a:ext>
            </a:extLst>
          </p:cNvPr>
          <p:cNvSpPr txBox="1"/>
          <p:nvPr/>
        </p:nvSpPr>
        <p:spPr>
          <a:xfrm>
            <a:off x="133677" y="6457016"/>
            <a:ext cx="894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>
                <a:solidFill>
                  <a:schemeClr val="bg1"/>
                </a:solidFill>
              </a:rPr>
              <a:t>Making History (2</a:t>
            </a:r>
            <a:r>
              <a:rPr lang="en-IE" sz="2000" b="1" baseline="30000">
                <a:solidFill>
                  <a:schemeClr val="bg1"/>
                </a:solidFill>
              </a:rPr>
              <a:t>nd</a:t>
            </a:r>
            <a:r>
              <a:rPr lang="en-IE" sz="2000" b="1">
                <a:solidFill>
                  <a:schemeClr val="bg1"/>
                </a:solidFill>
              </a:rPr>
              <a:t> Edition) </a:t>
            </a:r>
            <a:endParaRPr lang="en-IE" sz="2000" b="1" dirty="0">
              <a:solidFill>
                <a:schemeClr val="bg1"/>
              </a:solidFill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C0392AF-D6A9-4386-A175-E72E50612F2B}"/>
              </a:ext>
            </a:extLst>
          </p:cNvPr>
          <p:cNvSpPr/>
          <p:nvPr/>
        </p:nvSpPr>
        <p:spPr>
          <a:xfrm>
            <a:off x="10561120" y="406999"/>
            <a:ext cx="1122366" cy="1205803"/>
          </a:xfrm>
          <a:custGeom>
            <a:avLst/>
            <a:gdLst/>
            <a:ahLst/>
            <a:cxnLst/>
            <a:rect l="l" t="t" r="r" b="b"/>
            <a:pathLst>
              <a:path w="756285" h="756285">
                <a:moveTo>
                  <a:pt x="378002" y="0"/>
                </a:moveTo>
                <a:lnTo>
                  <a:pt x="330587" y="2945"/>
                </a:lnTo>
                <a:lnTo>
                  <a:pt x="284929" y="11544"/>
                </a:lnTo>
                <a:lnTo>
                  <a:pt x="241383" y="25444"/>
                </a:lnTo>
                <a:lnTo>
                  <a:pt x="200302" y="44289"/>
                </a:lnTo>
                <a:lnTo>
                  <a:pt x="162042" y="67726"/>
                </a:lnTo>
                <a:lnTo>
                  <a:pt x="126957" y="95400"/>
                </a:lnTo>
                <a:lnTo>
                  <a:pt x="95400" y="126957"/>
                </a:lnTo>
                <a:lnTo>
                  <a:pt x="67726" y="162042"/>
                </a:lnTo>
                <a:lnTo>
                  <a:pt x="44289" y="200302"/>
                </a:lnTo>
                <a:lnTo>
                  <a:pt x="25444" y="241383"/>
                </a:lnTo>
                <a:lnTo>
                  <a:pt x="11544" y="284929"/>
                </a:lnTo>
                <a:lnTo>
                  <a:pt x="2945" y="330587"/>
                </a:lnTo>
                <a:lnTo>
                  <a:pt x="0" y="378002"/>
                </a:lnTo>
                <a:lnTo>
                  <a:pt x="2945" y="425418"/>
                </a:lnTo>
                <a:lnTo>
                  <a:pt x="11544" y="471076"/>
                </a:lnTo>
                <a:lnTo>
                  <a:pt x="25444" y="514622"/>
                </a:lnTo>
                <a:lnTo>
                  <a:pt x="44289" y="555702"/>
                </a:lnTo>
                <a:lnTo>
                  <a:pt x="67726" y="593962"/>
                </a:lnTo>
                <a:lnTo>
                  <a:pt x="95400" y="629048"/>
                </a:lnTo>
                <a:lnTo>
                  <a:pt x="126957" y="660605"/>
                </a:lnTo>
                <a:lnTo>
                  <a:pt x="162042" y="688279"/>
                </a:lnTo>
                <a:lnTo>
                  <a:pt x="200302" y="711716"/>
                </a:lnTo>
                <a:lnTo>
                  <a:pt x="241383" y="730561"/>
                </a:lnTo>
                <a:lnTo>
                  <a:pt x="284929" y="744460"/>
                </a:lnTo>
                <a:lnTo>
                  <a:pt x="330587" y="753060"/>
                </a:lnTo>
                <a:lnTo>
                  <a:pt x="378002" y="756005"/>
                </a:lnTo>
                <a:lnTo>
                  <a:pt x="425418" y="753060"/>
                </a:lnTo>
                <a:lnTo>
                  <a:pt x="471076" y="744460"/>
                </a:lnTo>
                <a:lnTo>
                  <a:pt x="514622" y="730561"/>
                </a:lnTo>
                <a:lnTo>
                  <a:pt x="555702" y="711716"/>
                </a:lnTo>
                <a:lnTo>
                  <a:pt x="593962" y="688279"/>
                </a:lnTo>
                <a:lnTo>
                  <a:pt x="629048" y="660605"/>
                </a:lnTo>
                <a:lnTo>
                  <a:pt x="660605" y="629048"/>
                </a:lnTo>
                <a:lnTo>
                  <a:pt x="688279" y="593962"/>
                </a:lnTo>
                <a:lnTo>
                  <a:pt x="711716" y="555702"/>
                </a:lnTo>
                <a:lnTo>
                  <a:pt x="730561" y="514622"/>
                </a:lnTo>
                <a:lnTo>
                  <a:pt x="744460" y="471076"/>
                </a:lnTo>
                <a:lnTo>
                  <a:pt x="753060" y="425418"/>
                </a:lnTo>
                <a:lnTo>
                  <a:pt x="756005" y="378002"/>
                </a:lnTo>
                <a:lnTo>
                  <a:pt x="753060" y="330587"/>
                </a:lnTo>
                <a:lnTo>
                  <a:pt x="744460" y="284929"/>
                </a:lnTo>
                <a:lnTo>
                  <a:pt x="730561" y="241383"/>
                </a:lnTo>
                <a:lnTo>
                  <a:pt x="711716" y="200302"/>
                </a:lnTo>
                <a:lnTo>
                  <a:pt x="688279" y="162042"/>
                </a:lnTo>
                <a:lnTo>
                  <a:pt x="660605" y="126957"/>
                </a:lnTo>
                <a:lnTo>
                  <a:pt x="629048" y="95400"/>
                </a:lnTo>
                <a:lnTo>
                  <a:pt x="593962" y="67726"/>
                </a:lnTo>
                <a:lnTo>
                  <a:pt x="555702" y="44289"/>
                </a:lnTo>
                <a:lnTo>
                  <a:pt x="514622" y="25444"/>
                </a:lnTo>
                <a:lnTo>
                  <a:pt x="471076" y="11544"/>
                </a:lnTo>
                <a:lnTo>
                  <a:pt x="425418" y="2945"/>
                </a:lnTo>
                <a:lnTo>
                  <a:pt x="378002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E" sz="6000" b="1" spc="-245" dirty="0">
                <a:solidFill>
                  <a:srgbClr val="FFFFFF"/>
                </a:solidFill>
                <a:latin typeface="Arial Narrow"/>
                <a:cs typeface="Arial Narrow"/>
              </a:rPr>
              <a:t>  </a:t>
            </a:r>
            <a:endParaRPr lang="en-IE" sz="6000" dirty="0">
              <a:latin typeface="Arial Narrow"/>
              <a:cs typeface="Arial Narro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3CDDD-B5B1-4B2B-A9AD-DFCB517CE821}"/>
              </a:ext>
            </a:extLst>
          </p:cNvPr>
          <p:cNvSpPr txBox="1"/>
          <p:nvPr/>
        </p:nvSpPr>
        <p:spPr>
          <a:xfrm>
            <a:off x="10653822" y="564048"/>
            <a:ext cx="1031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54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78721-08FB-46F0-A66C-89E3F995DF95}"/>
              </a:ext>
            </a:extLst>
          </p:cNvPr>
          <p:cNvSpPr txBox="1"/>
          <p:nvPr/>
        </p:nvSpPr>
        <p:spPr>
          <a:xfrm>
            <a:off x="4752753" y="3788675"/>
            <a:ext cx="30626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600" b="1" i="1" dirty="0">
                <a:solidFill>
                  <a:srgbClr val="FFFFFF"/>
                </a:solidFill>
                <a:ea typeface="+mj-ea"/>
                <a:cs typeface="+mj-cs"/>
              </a:rPr>
              <a:t>A Fascist Country</a:t>
            </a:r>
            <a:endParaRPr lang="en-US" sz="2600" b="1" i="1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42" y="2386780"/>
            <a:ext cx="1388803" cy="37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19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16308" y="834192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How did Hitler and the Nazis Gain Power in Germany?</a:t>
            </a:r>
            <a:endParaRPr lang="en-IE" sz="4000" dirty="0">
              <a:solidFill>
                <a:srgbClr val="FFC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18000" y="1542077"/>
            <a:ext cx="3301269" cy="4792871"/>
            <a:chOff x="4318000" y="1542077"/>
            <a:chExt cx="3301269" cy="479287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3B36A9-D7D3-4D6F-BABF-97D057A7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00" y="1542077"/>
              <a:ext cx="3301269" cy="42911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D45889-B2AF-4248-98DA-B2F6FD4C5DEA}"/>
                </a:ext>
              </a:extLst>
            </p:cNvPr>
            <p:cNvSpPr txBox="1"/>
            <p:nvPr/>
          </p:nvSpPr>
          <p:spPr>
            <a:xfrm>
              <a:off x="4409111" y="5996394"/>
              <a:ext cx="214532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00" dirty="0"/>
                <a:t>Great Depression 1929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848BB3-A17A-F044-ACF5-BEACDBA4E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7141" y="5475075"/>
              <a:ext cx="0" cy="5294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8051203" y="2724971"/>
            <a:ext cx="3285665" cy="1690259"/>
            <a:chOff x="8051203" y="2724971"/>
            <a:chExt cx="3285665" cy="16902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D54965-C159-4933-8E76-E2567D767E27}"/>
                </a:ext>
              </a:extLst>
            </p:cNvPr>
            <p:cNvSpPr/>
            <p:nvPr/>
          </p:nvSpPr>
          <p:spPr>
            <a:xfrm>
              <a:off x="8322158" y="2978653"/>
              <a:ext cx="2913109" cy="1436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1203" y="2724971"/>
              <a:ext cx="541911" cy="50736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6CF64E-D460-4BF2-8078-1332345F5474}"/>
                </a:ext>
              </a:extLst>
            </p:cNvPr>
            <p:cNvSpPr txBox="1"/>
            <p:nvPr/>
          </p:nvSpPr>
          <p:spPr>
            <a:xfrm>
              <a:off x="8663004" y="2995745"/>
              <a:ext cx="26738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How were the Nazis helped by the impact (effects) of the Great Depression?</a:t>
              </a:r>
              <a:endParaRPr lang="en-I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9441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04" y="678094"/>
            <a:ext cx="7912033" cy="607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7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825171"/>
            <a:ext cx="11189717" cy="5440162"/>
            <a:chOff x="442301" y="596571"/>
            <a:chExt cx="11189717" cy="54401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5" y="1054240"/>
              <a:ext cx="10822173" cy="4982493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295714" y="2032149"/>
            <a:ext cx="102055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is democracy?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is dictatorship?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is fascism?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Name two fascist dictators.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Name two differences between fascism and democracy.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was the name of Hitler’s political party?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How did three of the following help Hitler’s rise to power?</a:t>
            </a:r>
          </a:p>
          <a:p>
            <a:pPr>
              <a:buClr>
                <a:srgbClr val="11AD9A"/>
              </a:buClr>
            </a:pPr>
            <a:r>
              <a:rPr lang="en-US" sz="2800" dirty="0"/>
              <a:t>   (</a:t>
            </a:r>
            <a:r>
              <a:rPr lang="en-US" sz="2800" dirty="0" err="1"/>
              <a:t>i</a:t>
            </a:r>
            <a:r>
              <a:rPr lang="en-US" sz="2800" dirty="0"/>
              <a:t>) Weimar government (ii) Great Depression</a:t>
            </a:r>
          </a:p>
          <a:p>
            <a:pPr>
              <a:buClr>
                <a:srgbClr val="11AD9A"/>
              </a:buClr>
            </a:pPr>
            <a:r>
              <a:rPr lang="en-US" sz="2800" dirty="0"/>
              <a:t>   (iii) Hitler’s policies (iv) Propaganda (v) SA and SS</a:t>
            </a:r>
          </a:p>
        </p:txBody>
      </p:sp>
    </p:spTree>
    <p:extLst>
      <p:ext uri="{BB962C8B-B14F-4D97-AF65-F5344CB8AC3E}">
        <p14:creationId xmlns:p14="http://schemas.microsoft.com/office/powerpoint/2010/main" val="93910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76129" y="758073"/>
            <a:ext cx="110984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Nazi Germany – Life in a Fascist Dictatorship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0395C-5BCC-4545-92BD-479B2E1841D7}"/>
              </a:ext>
            </a:extLst>
          </p:cNvPr>
          <p:cNvSpPr txBox="1"/>
          <p:nvPr/>
        </p:nvSpPr>
        <p:spPr>
          <a:xfrm>
            <a:off x="576128" y="1569325"/>
            <a:ext cx="331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/>
              <a:t>Steps to dictatorship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ED41C-4D2E-8B4D-AC8B-C80E251006AB}"/>
              </a:ext>
            </a:extLst>
          </p:cNvPr>
          <p:cNvSpPr txBox="1"/>
          <p:nvPr/>
        </p:nvSpPr>
        <p:spPr>
          <a:xfrm>
            <a:off x="576129" y="2179106"/>
            <a:ext cx="44216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General election, 1933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Reichstag Fire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Banned all political parties except the Nazi 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Enabling Law </a:t>
            </a:r>
            <a:r>
              <a:rPr lang="en-IE" sz="2200" dirty="0"/>
              <a:t>– rule by decree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Police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SS</a:t>
            </a:r>
            <a:r>
              <a:rPr lang="en-IE" sz="2200" dirty="0"/>
              <a:t> and </a:t>
            </a:r>
            <a:r>
              <a:rPr lang="en-IE" sz="2200" b="1" dirty="0"/>
              <a:t>Gestapo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Judges loyal to Hitler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Informers spy on families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Press, radio and cinema </a:t>
            </a:r>
            <a:r>
              <a:rPr lang="en-IE" sz="2200" b="1" dirty="0"/>
              <a:t>controlled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Hitler established a </a:t>
            </a:r>
            <a:r>
              <a:rPr lang="en-IE" sz="2200" b="1" dirty="0"/>
              <a:t>dictatorship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F53CEB-5362-4634-BE0D-C05E4084D3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1232" y="1569325"/>
            <a:ext cx="2141565" cy="3122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9C7BDD-554B-E34B-B15C-B1F98B81D5FC}"/>
              </a:ext>
            </a:extLst>
          </p:cNvPr>
          <p:cNvSpPr txBox="1"/>
          <p:nvPr/>
        </p:nvSpPr>
        <p:spPr>
          <a:xfrm>
            <a:off x="6686548" y="4767390"/>
            <a:ext cx="305093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b="1" dirty="0"/>
              <a:t>Death penalties in Germany for ‘political oppression’</a:t>
            </a:r>
          </a:p>
          <a:p>
            <a:r>
              <a:rPr lang="en-IE" sz="1600" dirty="0"/>
              <a:t>1930–32		8</a:t>
            </a:r>
          </a:p>
          <a:p>
            <a:r>
              <a:rPr lang="en-IE" sz="1600" dirty="0"/>
              <a:t>1933:	Hitler comes to  power</a:t>
            </a:r>
          </a:p>
          <a:p>
            <a:r>
              <a:rPr lang="en-IE" sz="1600"/>
              <a:t>1934–39</a:t>
            </a:r>
            <a:r>
              <a:rPr lang="en-IE" sz="1600" dirty="0"/>
              <a:t>:		534</a:t>
            </a:r>
          </a:p>
        </p:txBody>
      </p:sp>
    </p:spTree>
    <p:extLst>
      <p:ext uri="{BB962C8B-B14F-4D97-AF65-F5344CB8AC3E}">
        <p14:creationId xmlns:p14="http://schemas.microsoft.com/office/powerpoint/2010/main" val="17804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76130" y="758073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What Happened to the Opposition?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2204E-962C-BB41-806C-9C54B6E2D409}"/>
              </a:ext>
            </a:extLst>
          </p:cNvPr>
          <p:cNvSpPr txBox="1"/>
          <p:nvPr/>
        </p:nvSpPr>
        <p:spPr>
          <a:xfrm>
            <a:off x="645375" y="1640450"/>
            <a:ext cx="32254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200" dirty="0"/>
              <a:t>Opposition put into </a:t>
            </a:r>
            <a:r>
              <a:rPr lang="en-IE" sz="2200" b="1" dirty="0"/>
              <a:t>concentration camps, e.g. Dachau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14A4E8-54CF-46AA-94D4-9C97283BCA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56" y="2922936"/>
            <a:ext cx="5207604" cy="312537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917671" y="1498752"/>
            <a:ext cx="5910262" cy="4609126"/>
            <a:chOff x="5917671" y="1498752"/>
            <a:chExt cx="5910262" cy="460912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4743" y="1498752"/>
              <a:ext cx="4758697" cy="31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7671" y="4770438"/>
              <a:ext cx="5910262" cy="1337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34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749527"/>
            <a:ext cx="112368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What Happened on the Night of the Long Knives?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FAD69-5239-854C-B496-46719E7C1680}"/>
              </a:ext>
            </a:extLst>
          </p:cNvPr>
          <p:cNvSpPr txBox="1"/>
          <p:nvPr/>
        </p:nvSpPr>
        <p:spPr>
          <a:xfrm>
            <a:off x="6077226" y="2170241"/>
            <a:ext cx="4504191" cy="3139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Hitler can't walk over me as he might have done a year ago; I've seen to that. Don't forget that I have three million men, with every key position in the hands of my own people, Hitler knows that I have friends in the Reichswehr [German Army], you know! If Hitler is reasonable I shall settle the matter quietly; if he isn't I must be prepared to use force – not for my sake but for the sake of our revolution.</a:t>
            </a:r>
            <a:endParaRPr lang="en-IE" dirty="0"/>
          </a:p>
          <a:p>
            <a:r>
              <a:rPr lang="en-US" b="1" dirty="0"/>
              <a:t>Ernst </a:t>
            </a:r>
            <a:r>
              <a:rPr lang="en-US" b="1" dirty="0" err="1"/>
              <a:t>Röhm</a:t>
            </a:r>
            <a:r>
              <a:rPr lang="en-US" b="1" dirty="0"/>
              <a:t>, leader of the SA, speaking in January, 1934</a:t>
            </a:r>
            <a:endParaRPr lang="en-I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1447F0-DBDA-5147-B965-D81FA655C9A9}"/>
              </a:ext>
            </a:extLst>
          </p:cNvPr>
          <p:cNvSpPr txBox="1"/>
          <p:nvPr/>
        </p:nvSpPr>
        <p:spPr>
          <a:xfrm>
            <a:off x="533400" y="1987307"/>
            <a:ext cx="4219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Leaders of </a:t>
            </a:r>
            <a:r>
              <a:rPr lang="en-IE" sz="2400" b="1" dirty="0"/>
              <a:t>SA</a:t>
            </a:r>
            <a:r>
              <a:rPr lang="en-IE" sz="2400" dirty="0"/>
              <a:t>, including </a:t>
            </a:r>
            <a:r>
              <a:rPr lang="en-IE" sz="2400" b="1" dirty="0"/>
              <a:t>Rohm</a:t>
            </a:r>
            <a:r>
              <a:rPr lang="en-IE" sz="2400" dirty="0"/>
              <a:t>, killed by </a:t>
            </a:r>
            <a:r>
              <a:rPr lang="en-IE" sz="2400" b="1" dirty="0"/>
              <a:t>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Hitler in total control of Nazis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Hitler became </a:t>
            </a:r>
            <a:r>
              <a:rPr lang="en-IE" sz="2400" b="1" dirty="0"/>
              <a:t>Der Führer </a:t>
            </a:r>
            <a:r>
              <a:rPr lang="en-IE" sz="2400" dirty="0"/>
              <a:t>(‘the Leader’) after death of President Hindenburg</a:t>
            </a:r>
          </a:p>
        </p:txBody>
      </p:sp>
    </p:spTree>
    <p:extLst>
      <p:ext uri="{BB962C8B-B14F-4D97-AF65-F5344CB8AC3E}">
        <p14:creationId xmlns:p14="http://schemas.microsoft.com/office/powerpoint/2010/main" val="138907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3B3BEB-6C38-B142-ADCD-30D7E830762C}"/>
              </a:ext>
            </a:extLst>
          </p:cNvPr>
          <p:cNvSpPr txBox="1"/>
          <p:nvPr/>
        </p:nvSpPr>
        <p:spPr>
          <a:xfrm>
            <a:off x="621431" y="4417849"/>
            <a:ext cx="2798485" cy="1446550"/>
          </a:xfrm>
          <a:prstGeom prst="rect">
            <a:avLst/>
          </a:prstGeom>
          <a:solidFill>
            <a:srgbClr val="C5BFD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b="1" dirty="0"/>
              <a:t>ANALYSING CARTOONS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Caption and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Use of satire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Caricature/Exaggeration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828147"/>
            <a:ext cx="7179734" cy="59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6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74475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What Happened on the Night of the Long Knives?</a:t>
            </a:r>
            <a:endParaRPr lang="en-IE" sz="40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5FE9D-BC2D-4EAF-ABEE-5D921F66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431" y="1549679"/>
            <a:ext cx="6572491" cy="453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33680" y="5805824"/>
            <a:ext cx="11021891" cy="1254538"/>
            <a:chOff x="333680" y="5805824"/>
            <a:chExt cx="11021891" cy="12545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D54965-C159-4933-8E76-E2567D767E27}"/>
                </a:ext>
              </a:extLst>
            </p:cNvPr>
            <p:cNvSpPr/>
            <p:nvPr/>
          </p:nvSpPr>
          <p:spPr>
            <a:xfrm>
              <a:off x="604634" y="6059506"/>
              <a:ext cx="10665879" cy="63900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680" y="5805824"/>
              <a:ext cx="541911" cy="5073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6CF64E-D460-4BF2-8078-1332345F5474}"/>
                </a:ext>
              </a:extLst>
            </p:cNvPr>
            <p:cNvSpPr txBox="1"/>
            <p:nvPr/>
          </p:nvSpPr>
          <p:spPr>
            <a:xfrm>
              <a:off x="881682" y="6044699"/>
              <a:ext cx="104738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Based on your study of this cartoon, what are the </a:t>
              </a:r>
              <a:r>
                <a:rPr lang="en-US" sz="2000" b="1" dirty="0"/>
                <a:t>strengths</a:t>
              </a:r>
              <a:r>
                <a:rPr lang="en-US" sz="2000" dirty="0"/>
                <a:t> and </a:t>
              </a:r>
              <a:r>
                <a:rPr lang="en-US" sz="2000" b="1" dirty="0"/>
                <a:t>weaknesses</a:t>
              </a:r>
              <a:r>
                <a:rPr lang="en-US" sz="2000" dirty="0"/>
                <a:t> of </a:t>
              </a:r>
              <a:r>
                <a:rPr lang="en-US" sz="2000" b="1" dirty="0"/>
                <a:t>cartoons</a:t>
              </a:r>
              <a:r>
                <a:rPr lang="en-US" sz="2000" dirty="0"/>
                <a:t> as </a:t>
              </a:r>
              <a:r>
                <a:rPr lang="en-US" sz="2000" b="1" dirty="0"/>
                <a:t>sources</a:t>
              </a:r>
              <a:r>
                <a:rPr lang="en-US" sz="2000" dirty="0"/>
                <a:t> for historians?</a:t>
              </a:r>
            </a:p>
            <a:p>
              <a:endParaRPr lang="en-I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19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596572"/>
            <a:ext cx="11189717" cy="5317846"/>
            <a:chOff x="442301" y="596571"/>
            <a:chExt cx="11189717" cy="609130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5" y="1054239"/>
              <a:ext cx="10822173" cy="5633639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295714" y="1683612"/>
            <a:ext cx="102055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was the Enabling Act?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Which of these are features of Hitler’s police state</a:t>
            </a:r>
            <a:br>
              <a:rPr lang="en-US" sz="2800" dirty="0"/>
            </a:br>
            <a:r>
              <a:rPr lang="en-US" sz="2800" dirty="0"/>
              <a:t> (</a:t>
            </a:r>
            <a:r>
              <a:rPr lang="en-US" sz="2800" dirty="0" err="1"/>
              <a:t>i</a:t>
            </a:r>
            <a:r>
              <a:rPr lang="en-US" sz="2800" dirty="0"/>
              <a:t>) SS and Gestapo (ii) oaths of loyalty (iii) concentration camps?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was the difference between a concentration camp and an extermination camp?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On the Night of the Long Knives, which of the following occurred?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i</a:t>
            </a:r>
            <a:r>
              <a:rPr lang="en-US" sz="2800" dirty="0"/>
              <a:t>) The SA were used to eliminate the leaders of the SS</a:t>
            </a:r>
            <a:br>
              <a:rPr lang="en-US" sz="2800" dirty="0"/>
            </a:br>
            <a:r>
              <a:rPr lang="en-US" sz="2800" dirty="0"/>
              <a:t>(ii) 85 were killed (iii) Hitler gave the orders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was life like in Germany for those who opposed Hitler?</a:t>
            </a:r>
          </a:p>
        </p:txBody>
      </p:sp>
    </p:spTree>
    <p:extLst>
      <p:ext uri="{BB962C8B-B14F-4D97-AF65-F5344CB8AC3E}">
        <p14:creationId xmlns:p14="http://schemas.microsoft.com/office/powerpoint/2010/main" val="316973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74475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Living under Nazi Propaganda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6D54F-F0A1-E743-AEC6-8FE377B96DC6}"/>
              </a:ext>
            </a:extLst>
          </p:cNvPr>
          <p:cNvSpPr txBox="1"/>
          <p:nvPr/>
        </p:nvSpPr>
        <p:spPr>
          <a:xfrm>
            <a:off x="701449" y="1576152"/>
            <a:ext cx="37404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Goebbels</a:t>
            </a:r>
            <a:r>
              <a:rPr lang="en-IE" sz="2400" dirty="0"/>
              <a:t> – </a:t>
            </a:r>
            <a:r>
              <a:rPr lang="en-IE" sz="2400" b="1" dirty="0"/>
              <a:t>Minister for Propaganda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Control of press, radio, cinema, theatre and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Newspaper editors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Cheap radios – People’s Radio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Loudspeakers on streets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Olympic Games </a:t>
            </a:r>
            <a:r>
              <a:rPr lang="en-IE" sz="2400" dirty="0"/>
              <a:t>1936 used for propaganda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Cult of personality/leader</a:t>
            </a:r>
            <a:endParaRPr lang="en-IE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17859-1D5A-4CDC-A176-6B9ED183BC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0295" y="2275363"/>
            <a:ext cx="4316358" cy="306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3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15C3E-A6A1-43FE-A94F-B4D10862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65504"/>
            <a:ext cx="5664200" cy="104730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Examine </a:t>
            </a:r>
            <a:r>
              <a:rPr lang="en-US" b="1" dirty="0"/>
              <a:t>life in Nazi Germany</a:t>
            </a:r>
            <a:r>
              <a:rPr lang="en-US" dirty="0"/>
              <a:t>, </a:t>
            </a:r>
            <a:r>
              <a:rPr lang="en-US" b="1" dirty="0"/>
              <a:t>a fascist country</a:t>
            </a:r>
          </a:p>
          <a:p>
            <a:pPr>
              <a:lnSpc>
                <a:spcPct val="100000"/>
              </a:lnSpc>
            </a:pPr>
            <a:r>
              <a:rPr lang="en-US" dirty="0"/>
              <a:t>Explore the Nature of History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838200" y="1030831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What Will I Learn?</a:t>
            </a:r>
            <a:endParaRPr lang="en-IE" sz="4000" dirty="0">
              <a:solidFill>
                <a:srgbClr val="FFC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92" y="1586680"/>
            <a:ext cx="1388804" cy="37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74475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Living under Nazi Propaganda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56A33-873E-754F-BB93-F9984B9E4E63}"/>
              </a:ext>
            </a:extLst>
          </p:cNvPr>
          <p:cNvSpPr txBox="1"/>
          <p:nvPr/>
        </p:nvSpPr>
        <p:spPr>
          <a:xfrm>
            <a:off x="533400" y="1676898"/>
            <a:ext cx="439808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200" b="1" dirty="0"/>
              <a:t>Great rallies </a:t>
            </a:r>
            <a:r>
              <a:rPr lang="en-IE" sz="2200" dirty="0"/>
              <a:t>– </a:t>
            </a:r>
            <a:r>
              <a:rPr lang="en-IE" sz="2200" b="1" dirty="0"/>
              <a:t>Nuremberg Rallies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200" dirty="0"/>
              <a:t>Torchlight parades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200" dirty="0"/>
              <a:t>Olympic Games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05662" y="3852153"/>
            <a:ext cx="6404884" cy="2862807"/>
            <a:chOff x="4869474" y="4181965"/>
            <a:chExt cx="5270082" cy="25427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BF50D4-5B4A-471F-AB3E-AA7E55E4B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158" y="4181965"/>
              <a:ext cx="3309398" cy="254272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A485D3-1DF9-3F4F-AAFF-0B79665783BA}"/>
                </a:ext>
              </a:extLst>
            </p:cNvPr>
            <p:cNvSpPr txBox="1"/>
            <p:nvPr/>
          </p:nvSpPr>
          <p:spPr>
            <a:xfrm>
              <a:off x="4869474" y="5679831"/>
              <a:ext cx="1960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/>
                <a:t>Nuremberg Rally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273906" y="1055165"/>
            <a:ext cx="5136640" cy="2684833"/>
            <a:chOff x="4931488" y="1404364"/>
            <a:chExt cx="5208069" cy="25820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08326B-3F9F-4AA4-9AA6-09505BA0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158" y="1404364"/>
              <a:ext cx="3309399" cy="258203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74CBA4-C643-5940-8544-82441F414616}"/>
                </a:ext>
              </a:extLst>
            </p:cNvPr>
            <p:cNvSpPr txBox="1"/>
            <p:nvPr/>
          </p:nvSpPr>
          <p:spPr>
            <a:xfrm>
              <a:off x="4931488" y="3587262"/>
              <a:ext cx="1960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/>
                <a:t>Leni Riefenstahl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23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349641" y="2939411"/>
            <a:ext cx="3090992" cy="1594213"/>
            <a:chOff x="8349641" y="2939411"/>
            <a:chExt cx="3090992" cy="15942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D54965-C159-4933-8E76-E2567D767E27}"/>
                </a:ext>
              </a:extLst>
            </p:cNvPr>
            <p:cNvSpPr/>
            <p:nvPr/>
          </p:nvSpPr>
          <p:spPr>
            <a:xfrm>
              <a:off x="8620596" y="3193093"/>
              <a:ext cx="2820037" cy="13405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9641" y="2939411"/>
              <a:ext cx="541911" cy="5073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6CF64E-D460-4BF2-8078-1332345F5474}"/>
                </a:ext>
              </a:extLst>
            </p:cNvPr>
            <p:cNvSpPr txBox="1"/>
            <p:nvPr/>
          </p:nvSpPr>
          <p:spPr>
            <a:xfrm>
              <a:off x="8814391" y="3210185"/>
              <a:ext cx="262624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How do these extracts provide evidence of a cult of personality in Nazi Germany?</a:t>
              </a:r>
              <a:endParaRPr lang="en-IN" sz="20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28409" y="802738"/>
            <a:ext cx="7085755" cy="6055262"/>
            <a:chOff x="1440830" y="802738"/>
            <a:chExt cx="6773334" cy="5714298"/>
          </a:xfrm>
        </p:grpSpPr>
        <p:grpSp>
          <p:nvGrpSpPr>
            <p:cNvPr id="5" name="Group 4"/>
            <p:cNvGrpSpPr/>
            <p:nvPr/>
          </p:nvGrpSpPr>
          <p:grpSpPr>
            <a:xfrm>
              <a:off x="1440830" y="802738"/>
              <a:ext cx="6773334" cy="5714298"/>
              <a:chOff x="2472266" y="802738"/>
              <a:chExt cx="6773334" cy="5714298"/>
            </a:xfrm>
          </p:grpSpPr>
          <p:pic>
            <p:nvPicPr>
              <p:cNvPr id="5122" name="Picture 2" descr="V:\2-Pagination\Gill Publishing\PPT\15-07-2022\Process\Ch 17\header-.jpg"/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4706" y="802738"/>
                <a:ext cx="6372225" cy="492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2266" y="1294863"/>
                <a:ext cx="6764867" cy="4571538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7879" y="5840761"/>
                <a:ext cx="6767721" cy="676275"/>
              </a:xfrm>
              <a:prstGeom prst="rect">
                <a:avLst/>
              </a:prstGeom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1931673" y="5681735"/>
              <a:ext cx="3738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sz="1600" dirty="0"/>
                <a:t>Virginia Cowles, </a:t>
              </a:r>
              <a:r>
                <a:rPr lang="en-IE" sz="1600" i="1" dirty="0"/>
                <a:t>Looking for Trouble</a:t>
              </a:r>
              <a:r>
                <a:rPr lang="en-IE" sz="1600" dirty="0"/>
                <a:t> (1941)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0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V:\2-Pagination\Gill Publishing\PPT\15-07-2022\Process\Ch 17\header1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04" y="907570"/>
            <a:ext cx="6540577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71" y="1423549"/>
            <a:ext cx="652261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2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B76E-BAF4-44C9-989C-034E0B36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70" y="877889"/>
            <a:ext cx="11581930" cy="608011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The Cult of the Leader</a:t>
            </a:r>
            <a:endParaRPr lang="en-IE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0366AA-EFEC-4822-B8E7-8368DCF31E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50" y="1453839"/>
            <a:ext cx="2964467" cy="453599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831378" y="5856326"/>
            <a:ext cx="8738795" cy="754025"/>
            <a:chOff x="1831378" y="5856326"/>
            <a:chExt cx="8738795" cy="7540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D54965-C159-4933-8E76-E2567D767E27}"/>
                </a:ext>
              </a:extLst>
            </p:cNvPr>
            <p:cNvSpPr/>
            <p:nvPr/>
          </p:nvSpPr>
          <p:spPr>
            <a:xfrm>
              <a:off x="2102333" y="6110009"/>
              <a:ext cx="8467840" cy="500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1378" y="5856326"/>
              <a:ext cx="541911" cy="507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6CF64E-D460-4BF2-8078-1332345F5474}"/>
                </a:ext>
              </a:extLst>
            </p:cNvPr>
            <p:cNvSpPr txBox="1"/>
            <p:nvPr/>
          </p:nvSpPr>
          <p:spPr>
            <a:xfrm>
              <a:off x="2443179" y="6127100"/>
              <a:ext cx="8126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What are the </a:t>
              </a:r>
              <a:r>
                <a:rPr lang="en-US" sz="2000" b="1" dirty="0"/>
                <a:t>strengths</a:t>
              </a:r>
              <a:r>
                <a:rPr lang="en-US" sz="2000" dirty="0"/>
                <a:t> and </a:t>
              </a:r>
              <a:r>
                <a:rPr lang="en-US" sz="2000" b="1" dirty="0"/>
                <a:t>weaknesses</a:t>
              </a:r>
              <a:r>
                <a:rPr lang="en-US" sz="2000" dirty="0"/>
                <a:t> of </a:t>
              </a:r>
              <a:r>
                <a:rPr lang="en-US" sz="2000" b="1" dirty="0"/>
                <a:t>posters</a:t>
              </a:r>
              <a:r>
                <a:rPr lang="en-US" sz="2000" dirty="0"/>
                <a:t> as </a:t>
              </a:r>
              <a:r>
                <a:rPr lang="en-US" sz="2000" b="1" dirty="0"/>
                <a:t>sources</a:t>
              </a:r>
              <a:r>
                <a:rPr lang="en-US" sz="2000" dirty="0"/>
                <a:t> for historians?</a:t>
              </a:r>
              <a:endParaRPr lang="en-I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78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B76E-BAF4-44C9-989C-034E0B36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70" y="877889"/>
            <a:ext cx="11581930" cy="608011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How did the Nazis Control the Young?</a:t>
            </a:r>
            <a:endParaRPr lang="en-IE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68A6D-D29B-D248-8B95-BC57B144BE8F}"/>
              </a:ext>
            </a:extLst>
          </p:cNvPr>
          <p:cNvSpPr txBox="1"/>
          <p:nvPr/>
        </p:nvSpPr>
        <p:spPr>
          <a:xfrm>
            <a:off x="669966" y="1679076"/>
            <a:ext cx="47656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Education</a:t>
            </a:r>
          </a:p>
          <a:p>
            <a:pPr marL="628650" lvl="1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E" sz="2000" dirty="0"/>
              <a:t>Loyalty to the Führer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b="1" dirty="0"/>
              <a:t>History books </a:t>
            </a:r>
            <a:r>
              <a:rPr lang="en-IE" sz="2000" dirty="0"/>
              <a:t>to glorify Germany’s past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b="1" dirty="0"/>
              <a:t>PE</a:t>
            </a:r>
            <a:r>
              <a:rPr lang="en-IE" sz="2000" dirty="0"/>
              <a:t> to train youth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dirty="0"/>
              <a:t>Boys for military service, girls for motherhood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b="1" dirty="0"/>
              <a:t>Nazi ideas </a:t>
            </a:r>
            <a:r>
              <a:rPr lang="en-IE" sz="2000" dirty="0"/>
              <a:t>taught through </a:t>
            </a:r>
            <a:r>
              <a:rPr lang="en-IE" sz="2000" b="1" dirty="0"/>
              <a:t>maths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dirty="0"/>
              <a:t>Nazi </a:t>
            </a:r>
            <a:r>
              <a:rPr lang="en-IE" sz="2000" b="1" dirty="0"/>
              <a:t>youth organisations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b="1" dirty="0"/>
              <a:t>Edelweiss Pirates </a:t>
            </a:r>
            <a:r>
              <a:rPr lang="en-IE" sz="2000" dirty="0"/>
              <a:t>– youth opposed to Nazis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4E6AB3-A9F5-458B-96EA-E09674573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835432"/>
              </p:ext>
            </p:extLst>
          </p:nvPr>
        </p:nvGraphicFramePr>
        <p:xfrm>
          <a:off x="1649078" y="5036698"/>
          <a:ext cx="8437896" cy="7061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73409">
                  <a:extLst>
                    <a:ext uri="{9D8B030D-6E8A-4147-A177-3AD203B41FA5}">
                      <a16:colId xmlns:a16="http://schemas.microsoft.com/office/drawing/2014/main" val="3992539978"/>
                    </a:ext>
                  </a:extLst>
                </a:gridCol>
                <a:gridCol w="1973409">
                  <a:extLst>
                    <a:ext uri="{9D8B030D-6E8A-4147-A177-3AD203B41FA5}">
                      <a16:colId xmlns:a16="http://schemas.microsoft.com/office/drawing/2014/main" val="1847247640"/>
                    </a:ext>
                  </a:extLst>
                </a:gridCol>
                <a:gridCol w="1973409">
                  <a:extLst>
                    <a:ext uri="{9D8B030D-6E8A-4147-A177-3AD203B41FA5}">
                      <a16:colId xmlns:a16="http://schemas.microsoft.com/office/drawing/2014/main" val="498869953"/>
                    </a:ext>
                  </a:extLst>
                </a:gridCol>
                <a:gridCol w="2517669">
                  <a:extLst>
                    <a:ext uri="{9D8B030D-6E8A-4147-A177-3AD203B41FA5}">
                      <a16:colId xmlns:a16="http://schemas.microsoft.com/office/drawing/2014/main" val="3648327850"/>
                    </a:ext>
                  </a:extLst>
                </a:gridCol>
              </a:tblGrid>
              <a:tr h="154603">
                <a:tc>
                  <a:txBody>
                    <a:bodyPr/>
                    <a:lstStyle/>
                    <a:p>
                      <a:r>
                        <a:rPr lang="en-IE" sz="1600" dirty="0"/>
                        <a:t>Young German Folk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Young Girls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Hitler Youth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League of German Maidens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27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Boys 10–14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Girls 10–14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Boys 14–18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Girls 14–18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3991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28E88BE-32CF-4EB1-A439-676BA71865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63" y="1834141"/>
            <a:ext cx="3813411" cy="25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B76E-BAF4-44C9-989C-034E0B36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70" y="877889"/>
            <a:ext cx="11581930" cy="608011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How did the Nazis Control the Young?</a:t>
            </a:r>
            <a:endParaRPr lang="en-IE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50847-C13D-424F-9FE3-6C13AFCADF52}"/>
              </a:ext>
            </a:extLst>
          </p:cNvPr>
          <p:cNvSpPr txBox="1"/>
          <p:nvPr/>
        </p:nvSpPr>
        <p:spPr>
          <a:xfrm>
            <a:off x="7607384" y="4930031"/>
            <a:ext cx="1859124" cy="1323439"/>
          </a:xfrm>
          <a:prstGeom prst="rect">
            <a:avLst/>
          </a:prstGeom>
          <a:solidFill>
            <a:srgbClr val="C5BFD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b="1" dirty="0"/>
              <a:t>ANALYSING POSTERS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Symbols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ADFE1A-BE15-43D2-ABED-89C6975FCE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0" y="1549204"/>
            <a:ext cx="3483588" cy="48744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7E8B0-92EF-5048-B4DB-D6C6B0936EA0}"/>
              </a:ext>
            </a:extLst>
          </p:cNvPr>
          <p:cNvSpPr txBox="1"/>
          <p:nvPr/>
        </p:nvSpPr>
        <p:spPr>
          <a:xfrm>
            <a:off x="1076325" y="4971922"/>
            <a:ext cx="251923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dirty="0"/>
              <a:t>‘Youth serves the Fuhrer’</a:t>
            </a:r>
          </a:p>
          <a:p>
            <a:endParaRPr lang="en-IE" dirty="0"/>
          </a:p>
          <a:p>
            <a:r>
              <a:rPr lang="en-IE" dirty="0"/>
              <a:t>‘All 10-year olds in the Hitler Youth’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559066" y="2669328"/>
            <a:ext cx="3185134" cy="1594213"/>
            <a:chOff x="7559066" y="2669328"/>
            <a:chExt cx="3185134" cy="15942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D54965-C159-4933-8E76-E2567D767E27}"/>
                </a:ext>
              </a:extLst>
            </p:cNvPr>
            <p:cNvSpPr/>
            <p:nvPr/>
          </p:nvSpPr>
          <p:spPr>
            <a:xfrm>
              <a:off x="7830022" y="2923010"/>
              <a:ext cx="2742728" cy="1340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9066" y="2669328"/>
              <a:ext cx="541911" cy="5073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6CF64E-D460-4BF2-8078-1332345F5474}"/>
                </a:ext>
              </a:extLst>
            </p:cNvPr>
            <p:cNvSpPr txBox="1"/>
            <p:nvPr/>
          </p:nvSpPr>
          <p:spPr>
            <a:xfrm>
              <a:off x="8023816" y="2940102"/>
              <a:ext cx="272038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How does this poster promote the idea of </a:t>
              </a:r>
              <a:r>
                <a:rPr lang="en-US" sz="2000" b="1" dirty="0"/>
                <a:t>loyalty</a:t>
              </a:r>
              <a:r>
                <a:rPr lang="en-US" sz="2000" dirty="0"/>
                <a:t> and </a:t>
              </a:r>
              <a:r>
                <a:rPr lang="en-US" sz="2000" b="1" dirty="0"/>
                <a:t>obedience</a:t>
              </a:r>
              <a:r>
                <a:rPr lang="en-US" sz="2000" dirty="0"/>
                <a:t> to Hitler?</a:t>
              </a:r>
              <a:endParaRPr lang="en-I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03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B76E-BAF4-44C9-989C-034E0B36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70" y="877889"/>
            <a:ext cx="11581930" cy="608011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How did the Nazis Control the Young?</a:t>
            </a:r>
            <a:endParaRPr lang="en-IE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148945"/>
            <a:ext cx="10787592" cy="26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98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B76E-BAF4-44C9-989C-034E0B36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70" y="877889"/>
            <a:ext cx="11581930" cy="608011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How did the Nazis Control the Young?</a:t>
            </a:r>
            <a:endParaRPr lang="en-IE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173-CE02-8A47-8F92-6CF4F17B9AD4}"/>
              </a:ext>
            </a:extLst>
          </p:cNvPr>
          <p:cNvSpPr txBox="1"/>
          <p:nvPr/>
        </p:nvSpPr>
        <p:spPr>
          <a:xfrm>
            <a:off x="571970" y="1541406"/>
            <a:ext cx="4310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500" b="1" dirty="0">
                <a:solidFill>
                  <a:srgbClr val="FFC000"/>
                </a:solidFill>
                <a:ea typeface="+mj-ea"/>
                <a:cs typeface="+mj-cs"/>
              </a:rPr>
              <a:t>Nazi racial ideas in school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481FA-52E5-4C7D-B6D5-95EFF63EE0C2}"/>
              </a:ext>
            </a:extLst>
          </p:cNvPr>
          <p:cNvSpPr txBox="1"/>
          <p:nvPr/>
        </p:nvSpPr>
        <p:spPr>
          <a:xfrm>
            <a:off x="1848583" y="2275691"/>
            <a:ext cx="3619148" cy="255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sz="2000" dirty="0"/>
              <a:t>The Jews are aliens in Germany. In 1933 there were 66,060,000 inhabitants of the German Reich of whom 499,862 were Jews. What is the percentage of aliens in Germany?</a:t>
            </a:r>
          </a:p>
          <a:p>
            <a:pPr algn="r"/>
            <a:r>
              <a:rPr lang="en-IE" sz="2000" b="1" dirty="0"/>
              <a:t>(A question from a maths textbook)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8949B-D626-49B2-9420-5796CE0DE44B}"/>
              </a:ext>
            </a:extLst>
          </p:cNvPr>
          <p:cNvSpPr txBox="1"/>
          <p:nvPr/>
        </p:nvSpPr>
        <p:spPr>
          <a:xfrm>
            <a:off x="6548072" y="2275691"/>
            <a:ext cx="3626826" cy="3477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sz="2000" b="1" dirty="0"/>
              <a:t>My Leader!</a:t>
            </a:r>
          </a:p>
          <a:p>
            <a:r>
              <a:rPr lang="en-IE" sz="2000" dirty="0"/>
              <a:t>(</a:t>
            </a:r>
            <a:r>
              <a:rPr lang="en-IE" sz="2000" i="1" dirty="0"/>
              <a:t>The child speaks:</a:t>
            </a:r>
            <a:r>
              <a:rPr lang="en-IE" sz="2000" dirty="0"/>
              <a:t>)</a:t>
            </a:r>
          </a:p>
          <a:p>
            <a:r>
              <a:rPr lang="en-IE" sz="2000" dirty="0"/>
              <a:t>I know you well and love you</a:t>
            </a:r>
          </a:p>
          <a:p>
            <a:r>
              <a:rPr lang="en-IE" sz="2000" dirty="0"/>
              <a:t>like a father and mother</a:t>
            </a:r>
          </a:p>
          <a:p>
            <a:r>
              <a:rPr lang="en-IE" sz="2000" dirty="0"/>
              <a:t>I intend to obey you always </a:t>
            </a:r>
          </a:p>
          <a:p>
            <a:r>
              <a:rPr lang="en-IE" sz="2000" dirty="0"/>
              <a:t>like father and mother</a:t>
            </a:r>
          </a:p>
          <a:p>
            <a:r>
              <a:rPr lang="en-IE" sz="2000" dirty="0"/>
              <a:t>And when I grow up, I shall help you</a:t>
            </a:r>
          </a:p>
          <a:p>
            <a:r>
              <a:rPr lang="en-IE" sz="2000" dirty="0"/>
              <a:t>like father and mother</a:t>
            </a:r>
          </a:p>
          <a:p>
            <a:r>
              <a:rPr lang="en-IE" sz="2000" dirty="0"/>
              <a:t>And you should be proud of me</a:t>
            </a:r>
          </a:p>
          <a:p>
            <a:r>
              <a:rPr lang="en-IE" sz="2000" dirty="0"/>
              <a:t>like father and mother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3763D-F8D8-A043-A275-85086EF4B35C}"/>
              </a:ext>
            </a:extLst>
          </p:cNvPr>
          <p:cNvSpPr txBox="1"/>
          <p:nvPr/>
        </p:nvSpPr>
        <p:spPr>
          <a:xfrm>
            <a:off x="1848583" y="5279854"/>
            <a:ext cx="34993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/>
              <a:t>Anti-Semitism in a maths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70FCA-8A9C-1943-AE4F-767A005C9ED6}"/>
              </a:ext>
            </a:extLst>
          </p:cNvPr>
          <p:cNvSpPr txBox="1"/>
          <p:nvPr/>
        </p:nvSpPr>
        <p:spPr>
          <a:xfrm>
            <a:off x="6723170" y="5980111"/>
            <a:ext cx="24002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/>
              <a:t>Prayer for the Leader</a:t>
            </a:r>
          </a:p>
        </p:txBody>
      </p:sp>
    </p:spTree>
    <p:extLst>
      <p:ext uri="{BB962C8B-B14F-4D97-AF65-F5344CB8AC3E}">
        <p14:creationId xmlns:p14="http://schemas.microsoft.com/office/powerpoint/2010/main" val="35701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6A173-CE02-8A47-8F92-6CF4F17B9AD4}"/>
              </a:ext>
            </a:extLst>
          </p:cNvPr>
          <p:cNvSpPr txBox="1"/>
          <p:nvPr/>
        </p:nvSpPr>
        <p:spPr>
          <a:xfrm>
            <a:off x="704298" y="891258"/>
            <a:ext cx="823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FFC000"/>
                </a:solidFill>
                <a:ea typeface="+mj-ea"/>
                <a:cs typeface="+mj-cs"/>
              </a:rPr>
              <a:t>Nazi racial ideas in school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59" y="1331843"/>
            <a:ext cx="9273659" cy="4634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FE404F-A2E4-DB4F-9D58-4DBA74A1B182}"/>
              </a:ext>
            </a:extLst>
          </p:cNvPr>
          <p:cNvSpPr txBox="1"/>
          <p:nvPr/>
        </p:nvSpPr>
        <p:spPr>
          <a:xfrm>
            <a:off x="1189245" y="5966742"/>
            <a:ext cx="75904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dirty="0"/>
              <a:t>A children’s schoolbook compares the ideal German with a Jew</a:t>
            </a:r>
          </a:p>
        </p:txBody>
      </p:sp>
    </p:spTree>
    <p:extLst>
      <p:ext uri="{BB962C8B-B14F-4D97-AF65-F5344CB8AC3E}">
        <p14:creationId xmlns:p14="http://schemas.microsoft.com/office/powerpoint/2010/main" val="21059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1858104"/>
            <a:ext cx="11058991" cy="1898979"/>
            <a:chOff x="442301" y="596571"/>
            <a:chExt cx="11058991" cy="189897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144131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400488" y="2954410"/>
            <a:ext cx="10036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11AD9A"/>
              </a:buClr>
            </a:pPr>
            <a:r>
              <a:rPr lang="en-US" sz="2400" dirty="0"/>
              <a:t>What role did propaganda play in the life of the people in Nazi Germany?</a:t>
            </a:r>
          </a:p>
        </p:txBody>
      </p:sp>
    </p:spTree>
    <p:extLst>
      <p:ext uri="{BB962C8B-B14F-4D97-AF65-F5344CB8AC3E}">
        <p14:creationId xmlns:p14="http://schemas.microsoft.com/office/powerpoint/2010/main" val="173784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" y="2082857"/>
            <a:ext cx="9535357" cy="2193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667" y="1558105"/>
            <a:ext cx="1388804" cy="3788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838200" y="1030831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Sources for Nazi Germany</a:t>
            </a:r>
          </a:p>
        </p:txBody>
      </p:sp>
    </p:spTree>
    <p:extLst>
      <p:ext uri="{BB962C8B-B14F-4D97-AF65-F5344CB8AC3E}">
        <p14:creationId xmlns:p14="http://schemas.microsoft.com/office/powerpoint/2010/main" val="1530276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596571"/>
            <a:ext cx="11058991" cy="5753149"/>
            <a:chOff x="442301" y="596571"/>
            <a:chExt cx="11058991" cy="575314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529548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BBE5A5-DA6E-E44A-AA3F-26F5CF3A1FA8}"/>
              </a:ext>
            </a:extLst>
          </p:cNvPr>
          <p:cNvSpPr txBox="1"/>
          <p:nvPr/>
        </p:nvSpPr>
        <p:spPr>
          <a:xfrm>
            <a:off x="1712903" y="1721827"/>
            <a:ext cx="517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Fill in the missing words from the box below: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07AE8-B310-634F-909A-3E14CF2F72B4}"/>
              </a:ext>
            </a:extLst>
          </p:cNvPr>
          <p:cNvSpPr txBox="1"/>
          <p:nvPr/>
        </p:nvSpPr>
        <p:spPr>
          <a:xfrm>
            <a:off x="1834661" y="2350537"/>
            <a:ext cx="7485185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dirty="0"/>
              <a:t>When Hitler was appointed … of Germany, he set about creating a … After a general election in 1933, he passed the … Law, which allowed him … by … He banned all … parties except the … Party. The …, secret police, were used to put down opposition. In this way, Hitler created a … state. On the Night of the … …, Hitler used the … to kill the leadership of the … He combined the positions of Chancellor and President in one office, and became … … He built … camps to hold prisoners without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78CFB9-DF19-C845-B64E-BAE12F8D9759}"/>
              </a:ext>
            </a:extLst>
          </p:cNvPr>
          <p:cNvSpPr txBox="1"/>
          <p:nvPr/>
        </p:nvSpPr>
        <p:spPr>
          <a:xfrm>
            <a:off x="1834661" y="4676482"/>
            <a:ext cx="7137889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/>
              <a:t>Long Knives	Nazi		SS		Gestapo</a:t>
            </a:r>
          </a:p>
          <a:p>
            <a:r>
              <a:rPr lang="en-IE" dirty="0"/>
              <a:t>trial		SA		Chancellor	Der Führer</a:t>
            </a:r>
          </a:p>
          <a:p>
            <a:r>
              <a:rPr lang="en-IE" dirty="0"/>
              <a:t>police		dictatorship			Enabling</a:t>
            </a:r>
          </a:p>
          <a:p>
            <a:r>
              <a:rPr lang="en-IE" dirty="0"/>
              <a:t>rule		political				decree</a:t>
            </a:r>
          </a:p>
          <a:p>
            <a:r>
              <a:rPr lang="en-IE" dirty="0"/>
              <a:t>concentration</a:t>
            </a:r>
          </a:p>
        </p:txBody>
      </p:sp>
    </p:spTree>
    <p:extLst>
      <p:ext uri="{BB962C8B-B14F-4D97-AF65-F5344CB8AC3E}">
        <p14:creationId xmlns:p14="http://schemas.microsoft.com/office/powerpoint/2010/main" val="254683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1240037"/>
            <a:ext cx="11058991" cy="3899229"/>
            <a:chOff x="442301" y="596571"/>
            <a:chExt cx="11058991" cy="38992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344156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295713" y="2326818"/>
            <a:ext cx="92156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Why was education important to the Nazis?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List two Nazi ideas that were to be taught in schools.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How was anti-Semitism taught in schools?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Nazi youth </a:t>
            </a:r>
            <a:r>
              <a:rPr lang="en-US" sz="2800" dirty="0" err="1"/>
              <a:t>organisations</a:t>
            </a:r>
            <a:r>
              <a:rPr lang="en-US" sz="2800" dirty="0"/>
              <a:t> did (</a:t>
            </a:r>
            <a:r>
              <a:rPr lang="en-US" sz="2800" dirty="0" err="1"/>
              <a:t>i</a:t>
            </a:r>
            <a:r>
              <a:rPr lang="en-US" sz="2800" dirty="0"/>
              <a:t>) boys (ii) girls join?</a:t>
            </a:r>
          </a:p>
          <a:p>
            <a:pPr marL="342000" indent="-342000">
              <a:buClr>
                <a:srgbClr val="11AD9A"/>
              </a:buClr>
              <a:buFont typeface="+mj-lt"/>
              <a:buAutoNum type="arabicPeriod" startAt="5"/>
            </a:pPr>
            <a:r>
              <a:rPr lang="en-US" sz="2800" dirty="0"/>
              <a:t>What young people opposed Hitler?</a:t>
            </a:r>
          </a:p>
        </p:txBody>
      </p:sp>
    </p:spTree>
    <p:extLst>
      <p:ext uri="{BB962C8B-B14F-4D97-AF65-F5344CB8AC3E}">
        <p14:creationId xmlns:p14="http://schemas.microsoft.com/office/powerpoint/2010/main" val="18991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CFB-A882-4D3B-96D0-2B26B1E8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663575"/>
            <a:ext cx="12115800" cy="669925"/>
          </a:xfrm>
        </p:spPr>
        <p:txBody>
          <a:bodyPr>
            <a:normAutofit/>
          </a:bodyPr>
          <a:lstStyle/>
          <a:p>
            <a:r>
              <a:rPr lang="en-US" sz="4000" dirty="0"/>
              <a:t>What was Life Like for Women in Nazi Germany?</a:t>
            </a:r>
            <a:endParaRPr lang="en-IE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21FED-F72A-754A-8366-CC6ECC520823}"/>
              </a:ext>
            </a:extLst>
          </p:cNvPr>
          <p:cNvSpPr txBox="1"/>
          <p:nvPr/>
        </p:nvSpPr>
        <p:spPr>
          <a:xfrm>
            <a:off x="504825" y="1558704"/>
            <a:ext cx="44016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Mothers with large families </a:t>
            </a:r>
            <a:r>
              <a:rPr lang="en-IE" sz="2000" dirty="0"/>
              <a:t>– Nazis’ ideal role for women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i="1" dirty="0"/>
              <a:t>Kinder, </a:t>
            </a:r>
            <a:r>
              <a:rPr lang="en-IE" sz="2000" b="1" i="1" dirty="0" err="1"/>
              <a:t>Kuche</a:t>
            </a:r>
            <a:r>
              <a:rPr lang="en-IE" sz="2000" b="1" i="1" dirty="0"/>
              <a:t>, </a:t>
            </a:r>
            <a:r>
              <a:rPr lang="en-IE" sz="2000" b="1" i="1" dirty="0" err="1"/>
              <a:t>Kirche</a:t>
            </a:r>
            <a:endParaRPr lang="en-IE" sz="20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Married women encouraged to give up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Women teachers and civil servants sacked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Mothers’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b="1" dirty="0"/>
              <a:t>Mother’s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Marriage </a:t>
            </a:r>
            <a:r>
              <a:rPr lang="en-IE" sz="2000" b="1" dirty="0"/>
              <a:t>loans</a:t>
            </a:r>
            <a:r>
              <a:rPr lang="en-IE" sz="2000" dirty="0"/>
              <a:t> to increase marriage rate and birth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Maternity benefits, family allowances, medals for mothers with large families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Nazis used sterilisation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696F8-B64B-4CA8-A008-7D1857C384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52" y="1823238"/>
            <a:ext cx="3229793" cy="4179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8C7321-DB07-43D2-8830-59CF5BD61D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284" y="2368433"/>
            <a:ext cx="1230682" cy="28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1561771"/>
            <a:ext cx="11058991" cy="3032455"/>
            <a:chOff x="442301" y="596571"/>
            <a:chExt cx="11058991" cy="30324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40"/>
              <a:ext cx="10691446" cy="2574786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295713" y="2648552"/>
            <a:ext cx="92156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What was the Nazi ideal for women?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de-DE" sz="2800" dirty="0"/>
              <a:t>What was </a:t>
            </a:r>
            <a:r>
              <a:rPr lang="de-DE" sz="2800" i="1" dirty="0"/>
              <a:t>Kinder</a:t>
            </a:r>
            <a:r>
              <a:rPr lang="de-DE" sz="2800" dirty="0"/>
              <a:t>, </a:t>
            </a:r>
            <a:r>
              <a:rPr lang="de-DE" sz="2800" i="1" dirty="0"/>
              <a:t>Kuche</a:t>
            </a:r>
            <a:r>
              <a:rPr lang="de-DE" sz="2800" dirty="0"/>
              <a:t>, </a:t>
            </a:r>
            <a:r>
              <a:rPr lang="de-DE" sz="2800" i="1" dirty="0"/>
              <a:t>Kirche</a:t>
            </a:r>
            <a:r>
              <a:rPr lang="de-DE" sz="2800" dirty="0"/>
              <a:t>?</a:t>
            </a:r>
            <a:endParaRPr lang="en-US" sz="2800" dirty="0"/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How did the Nazis try to increase the birth rate?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800" dirty="0"/>
              <a:t>Why did the Nazis want to increase the birth rate?</a:t>
            </a:r>
          </a:p>
        </p:txBody>
      </p:sp>
    </p:spTree>
    <p:extLst>
      <p:ext uri="{BB962C8B-B14F-4D97-AF65-F5344CB8AC3E}">
        <p14:creationId xmlns:p14="http://schemas.microsoft.com/office/powerpoint/2010/main" val="347572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12" y="971900"/>
            <a:ext cx="12096537" cy="342376"/>
          </a:xfrm>
        </p:spPr>
        <p:txBody>
          <a:bodyPr>
            <a:noAutofit/>
          </a:bodyPr>
          <a:lstStyle/>
          <a:p>
            <a:r>
              <a:rPr lang="en-US" sz="4000" dirty="0"/>
              <a:t>What was Life Like for the Jews in Nazi Germany?</a:t>
            </a:r>
            <a:endParaRPr lang="en-IE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CB586-C19D-8047-A07F-77802BA493EE}"/>
              </a:ext>
            </a:extLst>
          </p:cNvPr>
          <p:cNvSpPr txBox="1"/>
          <p:nvPr/>
        </p:nvSpPr>
        <p:spPr>
          <a:xfrm>
            <a:off x="419312" y="1724389"/>
            <a:ext cx="34335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Nazi racist ideas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dirty="0"/>
              <a:t>Pure-blooded </a:t>
            </a:r>
            <a:r>
              <a:rPr lang="en-IE" sz="2000" b="1" dirty="0"/>
              <a:t>Aryan race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b="1" dirty="0"/>
              <a:t>Master Race </a:t>
            </a:r>
            <a:r>
              <a:rPr lang="en-IE" sz="2000" dirty="0"/>
              <a:t>– superior race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dirty="0"/>
              <a:t>Jews and others – inferior</a:t>
            </a:r>
          </a:p>
          <a:p>
            <a:endParaRPr lang="en-IE" sz="2000" dirty="0"/>
          </a:p>
          <a:p>
            <a:r>
              <a:rPr lang="en-IE" sz="2000" b="1" dirty="0"/>
              <a:t>Hitler’s anti-Semitism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b="1" dirty="0"/>
              <a:t>Goebbels and propaganda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dirty="0"/>
              <a:t>Jewish shops boycotted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dirty="0"/>
              <a:t>Jews banned from civil service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000" b="1" dirty="0"/>
              <a:t>Nuremberg Laws </a:t>
            </a:r>
            <a:r>
              <a:rPr lang="en-IE" sz="2000" i="1" dirty="0"/>
              <a:t>‘for the promotion of German blood and honour’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54D8BE-9A28-4028-8EE5-784480D04F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62" y="1780842"/>
            <a:ext cx="5486705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7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62" y="1050600"/>
            <a:ext cx="12096537" cy="255264"/>
          </a:xfrm>
        </p:spPr>
        <p:txBody>
          <a:bodyPr>
            <a:noAutofit/>
          </a:bodyPr>
          <a:lstStyle/>
          <a:p>
            <a:r>
              <a:rPr lang="en-GB" sz="4000" dirty="0"/>
              <a:t>Nazis and the Jews</a:t>
            </a:r>
            <a:endParaRPr lang="en-IE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070B8-BD6D-B744-A32E-89B701CD775B}"/>
              </a:ext>
            </a:extLst>
          </p:cNvPr>
          <p:cNvSpPr txBox="1"/>
          <p:nvPr/>
        </p:nvSpPr>
        <p:spPr>
          <a:xfrm>
            <a:off x="4744075" y="1859792"/>
            <a:ext cx="2931047" cy="3477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/>
              <a:t>Influence of Jews</a:t>
            </a:r>
            <a:endParaRPr lang="en-IE" sz="2000" dirty="0"/>
          </a:p>
          <a:p>
            <a:r>
              <a:rPr lang="en-GB" sz="2000" dirty="0"/>
              <a:t>The Jew is the real cause of our loss of the Great War [World War I]. The Jew is responsible for our misery and he lives on it. He has corrupted our race, fouled our morals, undermined our customs and broken our power.</a:t>
            </a:r>
            <a:endParaRPr lang="en-IE" sz="2000" dirty="0"/>
          </a:p>
          <a:p>
            <a:pPr algn="r"/>
            <a:r>
              <a:rPr lang="en-GB" sz="2000" b="1" dirty="0"/>
              <a:t>Joseph Goebbels (1930)</a:t>
            </a:r>
            <a:r>
              <a:rPr lang="en-IE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2E23E-0E93-3D43-942F-8CD0639D56DA}"/>
              </a:ext>
            </a:extLst>
          </p:cNvPr>
          <p:cNvSpPr txBox="1"/>
          <p:nvPr/>
        </p:nvSpPr>
        <p:spPr>
          <a:xfrm>
            <a:off x="252919" y="1848792"/>
            <a:ext cx="3956857" cy="47089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/>
              <a:t>Some of the Laws Against the Jews</a:t>
            </a:r>
            <a:endParaRPr lang="en-IE" sz="2000" dirty="0"/>
          </a:p>
          <a:p>
            <a:pPr lvl="0"/>
            <a:r>
              <a:rPr lang="en-GB" sz="2000" b="1" dirty="0"/>
              <a:t>Nuremberg Laws</a:t>
            </a:r>
          </a:p>
          <a:p>
            <a:pPr lvl="0"/>
            <a:r>
              <a:rPr lang="en-GB" sz="2000" dirty="0"/>
              <a:t>A citizen of the Reich [German empire] is a subject of German or kindred blood </a:t>
            </a:r>
            <a:endParaRPr lang="en-IE" sz="2000" dirty="0"/>
          </a:p>
          <a:p>
            <a:pPr lvl="0"/>
            <a:r>
              <a:rPr lang="en-GB" sz="2000" dirty="0"/>
              <a:t>Marriages between Jews and citizens of German or kindred blood are forbidden. …</a:t>
            </a:r>
          </a:p>
          <a:p>
            <a:pPr lvl="0"/>
            <a:r>
              <a:rPr lang="en-GB" sz="2000" b="1" dirty="0"/>
              <a:t>Later laws against the Jews</a:t>
            </a:r>
          </a:p>
          <a:p>
            <a:pPr lvl="0"/>
            <a:r>
              <a:rPr lang="en-GB" sz="2000" dirty="0"/>
              <a:t>Jews only allowed use specific Jewish first names</a:t>
            </a:r>
          </a:p>
          <a:p>
            <a:pPr lvl="0"/>
            <a:r>
              <a:rPr lang="en-GB" sz="2000" dirty="0"/>
              <a:t>Jews forbidden to own shops or engage in trade</a:t>
            </a:r>
          </a:p>
          <a:p>
            <a:r>
              <a:rPr lang="en-GB" sz="2000" dirty="0"/>
              <a:t>Jews over six years of age must wear the ‘</a:t>
            </a:r>
            <a:r>
              <a:rPr lang="en-GB" sz="2000" b="1" dirty="0"/>
              <a:t>Star of David</a:t>
            </a:r>
            <a:r>
              <a:rPr lang="en-GB" sz="2000" dirty="0"/>
              <a:t>’ in public</a:t>
            </a:r>
            <a:endParaRPr lang="en-IE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E1264A-0B2B-4D39-90D4-04D6A2DD99E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92" y="1935992"/>
            <a:ext cx="2319004" cy="273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796F6E-0E61-EF42-A7F7-E878E8DC6009}"/>
              </a:ext>
            </a:extLst>
          </p:cNvPr>
          <p:cNvSpPr txBox="1"/>
          <p:nvPr/>
        </p:nvSpPr>
        <p:spPr>
          <a:xfrm>
            <a:off x="8480913" y="4663587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Star of David</a:t>
            </a:r>
          </a:p>
        </p:txBody>
      </p:sp>
    </p:spTree>
    <p:extLst>
      <p:ext uri="{BB962C8B-B14F-4D97-AF65-F5344CB8AC3E}">
        <p14:creationId xmlns:p14="http://schemas.microsoft.com/office/powerpoint/2010/main" val="51049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62" y="1050600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What Happened on the Night of the Broken Glass?</a:t>
            </a:r>
            <a:endParaRPr lang="en-IE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58B86-FFE6-1F4C-9648-CDA85C496EDD}"/>
              </a:ext>
            </a:extLst>
          </p:cNvPr>
          <p:cNvSpPr txBox="1"/>
          <p:nvPr/>
        </p:nvSpPr>
        <p:spPr>
          <a:xfrm>
            <a:off x="612367" y="2213282"/>
            <a:ext cx="359768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500" b="1" dirty="0"/>
              <a:t>Kristallnacht, 1938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500" dirty="0"/>
              <a:t>A night of </a:t>
            </a:r>
            <a:r>
              <a:rPr lang="en-IE" sz="2500" b="1" dirty="0"/>
              <a:t>violence</a:t>
            </a:r>
            <a:r>
              <a:rPr lang="en-IE" sz="2500" dirty="0"/>
              <a:t> against Jews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500" b="1" dirty="0"/>
              <a:t>Attacks</a:t>
            </a:r>
            <a:r>
              <a:rPr lang="en-IE" sz="2500" dirty="0"/>
              <a:t> on Jewish shops and synagogues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500" b="1" dirty="0"/>
              <a:t>Emigration</a:t>
            </a:r>
            <a:r>
              <a:rPr lang="en-IE" sz="2500" dirty="0"/>
              <a:t> of German Jews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E8EB1-A1DF-6444-9AB5-8BECC83C003E}"/>
              </a:ext>
            </a:extLst>
          </p:cNvPr>
          <p:cNvSpPr txBox="1"/>
          <p:nvPr/>
        </p:nvSpPr>
        <p:spPr>
          <a:xfrm>
            <a:off x="5205471" y="2422832"/>
            <a:ext cx="5700654" cy="24622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200" b="1" dirty="0"/>
              <a:t>Mob law rules</a:t>
            </a:r>
            <a:endParaRPr lang="en-IE" sz="2200" dirty="0"/>
          </a:p>
          <a:p>
            <a:r>
              <a:rPr lang="en-GB" sz="2200" dirty="0"/>
              <a:t>Mob law ruled in Berlin throughout the afternoon and evening as hordes of hooligans took part in an orgy of destruction. I have never seen an anti-Jewish outbreak as sickening as this. … </a:t>
            </a:r>
          </a:p>
          <a:p>
            <a:pPr algn="r"/>
            <a:r>
              <a:rPr lang="en-GB" sz="2200" b="1" i="1" dirty="0"/>
              <a:t>Daily Telegraph </a:t>
            </a:r>
            <a:r>
              <a:rPr lang="en-GB" sz="2200" b="1" dirty="0"/>
              <a:t>(London), 12 November, 1938</a:t>
            </a:r>
            <a:endParaRPr lang="en-IE" sz="2200" dirty="0"/>
          </a:p>
        </p:txBody>
      </p:sp>
    </p:spTree>
    <p:extLst>
      <p:ext uri="{BB962C8B-B14F-4D97-AF65-F5344CB8AC3E}">
        <p14:creationId xmlns:p14="http://schemas.microsoft.com/office/powerpoint/2010/main" val="79772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35A646-2FE5-C842-94DE-F2544871198D}"/>
              </a:ext>
            </a:extLst>
          </p:cNvPr>
          <p:cNvSpPr txBox="1"/>
          <p:nvPr/>
        </p:nvSpPr>
        <p:spPr>
          <a:xfrm>
            <a:off x="253062" y="4437180"/>
            <a:ext cx="23862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Compare these 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1" y="761696"/>
            <a:ext cx="8939423" cy="60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301" y="596571"/>
            <a:ext cx="11058991" cy="6066528"/>
            <a:chOff x="442301" y="596571"/>
            <a:chExt cx="11058991" cy="57531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529548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BBE5A5-DA6E-E44A-AA3F-26F5CF3A1FA8}"/>
              </a:ext>
            </a:extLst>
          </p:cNvPr>
          <p:cNvSpPr txBox="1"/>
          <p:nvPr/>
        </p:nvSpPr>
        <p:spPr>
          <a:xfrm>
            <a:off x="1529082" y="1683352"/>
            <a:ext cx="456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True or false?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427E76-7289-614A-8D5B-C8249A2E9A41}"/>
              </a:ext>
            </a:extLst>
          </p:cNvPr>
          <p:cNvSpPr txBox="1"/>
          <p:nvPr/>
        </p:nvSpPr>
        <p:spPr>
          <a:xfrm>
            <a:off x="1485900" y="2072109"/>
            <a:ext cx="94964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65C3A5"/>
              </a:buClr>
              <a:buAutoNum type="arabicPeriod"/>
            </a:pPr>
            <a:r>
              <a:rPr lang="en-IE" sz="2400" dirty="0"/>
              <a:t>Hitler believed all people could be divided into superior and inferior races.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IE" sz="2400" dirty="0"/>
              <a:t>German people were racially pure, superior Alpha people.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IE" sz="2400" dirty="0"/>
              <a:t>Hitler’s hatred of the Jews was called anti-Semitism.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IE" sz="2400" dirty="0"/>
              <a:t>Hitler used maths problems to spread hatred against the Jews.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IE" sz="2400" dirty="0"/>
              <a:t>Jews could get jobs in the civil service provided they spoke German.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IE" sz="2400" dirty="0"/>
              <a:t>Goebbels said the Jews should not be blamed for Germany’s defeat in World War I.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IE" sz="2400" dirty="0"/>
              <a:t>Jews had to wear the Star of Saul.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IE" sz="2400" dirty="0"/>
              <a:t>The Night of the Broken Glass was known as Kristallnacht.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IE" sz="2400" dirty="0"/>
              <a:t>That night, Jewish shops and synagogues were not attacked if they put a swastika on the door.</a:t>
            </a:r>
          </a:p>
        </p:txBody>
      </p:sp>
    </p:spTree>
    <p:extLst>
      <p:ext uri="{BB962C8B-B14F-4D97-AF65-F5344CB8AC3E}">
        <p14:creationId xmlns:p14="http://schemas.microsoft.com/office/powerpoint/2010/main" val="344695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42301" y="859038"/>
            <a:ext cx="11058991" cy="5355496"/>
            <a:chOff x="442301" y="596571"/>
            <a:chExt cx="11058991" cy="535549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4897828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D04AFB4-E4D1-487E-BA0B-11527D6D612F}"/>
              </a:ext>
            </a:extLst>
          </p:cNvPr>
          <p:cNvSpPr txBox="1"/>
          <p:nvPr/>
        </p:nvSpPr>
        <p:spPr>
          <a:xfrm>
            <a:off x="1295713" y="1945819"/>
            <a:ext cx="921561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400" dirty="0"/>
              <a:t>Explain ‘Master Race’.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400" dirty="0"/>
              <a:t>How did the Nazis view the Jewish people?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400" dirty="0"/>
              <a:t>What were the Nuremberg Laws?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400" dirty="0"/>
              <a:t>Under these and other laws, what happened to (</a:t>
            </a:r>
            <a:r>
              <a:rPr lang="en-US" sz="2400" dirty="0" err="1"/>
              <a:t>i</a:t>
            </a:r>
            <a:r>
              <a:rPr lang="en-US" sz="2400" dirty="0"/>
              <a:t>) Jewish shops (ii) Jews working in the civil service (iii) marriages between Jews and other Germans (iv) naming Jewish children?</a:t>
            </a:r>
          </a:p>
          <a:p>
            <a:pPr marL="342900" indent="-342900">
              <a:buClr>
                <a:srgbClr val="11AD9A"/>
              </a:buClr>
              <a:buFont typeface="+mj-lt"/>
              <a:buAutoNum type="arabicPeriod"/>
            </a:pPr>
            <a:r>
              <a:rPr lang="en-US" sz="2400" dirty="0"/>
              <a:t>On the Night of the Broken Glass, which of the following events occurred? </a:t>
            </a:r>
          </a:p>
          <a:p>
            <a:pPr marL="361950" indent="-361950">
              <a:buClr>
                <a:srgbClr val="11AD9A"/>
              </a:buClr>
              <a:tabLst>
                <a:tab pos="714375" algn="l"/>
              </a:tabLst>
            </a:pPr>
            <a:r>
              <a:rPr lang="en-US" sz="2400" dirty="0"/>
              <a:t>	(</a:t>
            </a:r>
            <a:r>
              <a:rPr lang="en-US" sz="2400" dirty="0" err="1"/>
              <a:t>i</a:t>
            </a:r>
            <a:r>
              <a:rPr lang="en-US" sz="2400" dirty="0"/>
              <a:t>) 	Jewish shops were kept open (ii) Jewish synagogues were burned (iii) About 90 Jews were killed (iv) Hitler paid compensation to the 	Jewish businesses that were damaged</a:t>
            </a:r>
          </a:p>
        </p:txBody>
      </p:sp>
    </p:spTree>
    <p:extLst>
      <p:ext uri="{BB962C8B-B14F-4D97-AF65-F5344CB8AC3E}">
        <p14:creationId xmlns:p14="http://schemas.microsoft.com/office/powerpoint/2010/main" val="109109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46180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Key Words</a:t>
            </a:r>
            <a:endParaRPr lang="en-IE" sz="4000" dirty="0">
              <a:solidFill>
                <a:srgbClr val="FFC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DA3E4A-B29E-7744-821F-CBBF6C082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530368"/>
              </p:ext>
            </p:extLst>
          </p:nvPr>
        </p:nvGraphicFramePr>
        <p:xfrm>
          <a:off x="520987" y="1750383"/>
          <a:ext cx="9324758" cy="4257129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744596">
                  <a:extLst>
                    <a:ext uri="{9D8B030D-6E8A-4147-A177-3AD203B41FA5}">
                      <a16:colId xmlns:a16="http://schemas.microsoft.com/office/drawing/2014/main" val="1025913516"/>
                    </a:ext>
                  </a:extLst>
                </a:gridCol>
                <a:gridCol w="7580162">
                  <a:extLst>
                    <a:ext uri="{9D8B030D-6E8A-4147-A177-3AD203B41FA5}">
                      <a16:colId xmlns:a16="http://schemas.microsoft.com/office/drawing/2014/main" val="4014310377"/>
                    </a:ext>
                  </a:extLst>
                </a:gridCol>
              </a:tblGrid>
              <a:tr h="372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Anti-Semitism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b="0" dirty="0">
                          <a:effectLst/>
                        </a:rPr>
                        <a:t>hatred of the Jews</a:t>
                      </a:r>
                      <a:endParaRPr lang="en-IE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501439"/>
                  </a:ext>
                </a:extLst>
              </a:tr>
              <a:tr h="372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 err="1">
                          <a:effectLst/>
                        </a:rPr>
                        <a:t>Brownshirts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name given to Hitler’s </a:t>
                      </a:r>
                      <a:r>
                        <a:rPr lang="en-IE" sz="1400" dirty="0" err="1">
                          <a:effectLst/>
                        </a:rPr>
                        <a:t>Stormtroopers</a:t>
                      </a:r>
                      <a:r>
                        <a:rPr lang="en-IE" sz="1400" dirty="0">
                          <a:effectLst/>
                        </a:rPr>
                        <a:t> or SA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64335"/>
                  </a:ext>
                </a:extLst>
              </a:tr>
              <a:tr h="745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Concentration camps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camps set up by the Nazis in Germany or Communists in the Soviet Union (gulags) to imprison opponents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480357"/>
                  </a:ext>
                </a:extLst>
              </a:tr>
              <a:tr h="372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Dictatorship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a country being ruled or governed by a dictator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7202"/>
                  </a:ext>
                </a:extLst>
              </a:tr>
              <a:tr h="372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Enabling Act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law passed by Hitler that gave him power to rule by decree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777561"/>
                  </a:ext>
                </a:extLst>
              </a:tr>
              <a:tr h="408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Extermination camps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camps organised by the Nazis in Poland during World War II for killing Jews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528765"/>
                  </a:ext>
                </a:extLst>
              </a:tr>
              <a:tr h="491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Fascism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political belief of Mussolini in Italy and Hitler in Germany that was anti-democratic, anti-communist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874219"/>
                  </a:ext>
                </a:extLst>
              </a:tr>
              <a:tr h="372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Führer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(Leader) title of Hitler after he combined the offices of President and Chancellor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769867"/>
                  </a:ext>
                </a:extLst>
              </a:tr>
              <a:tr h="372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>
                          <a:effectLst/>
                        </a:rPr>
                        <a:t>Ghetto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a separate area of a city occupied by people of one particular race or religion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224606"/>
                  </a:ext>
                </a:extLst>
              </a:tr>
              <a:tr h="372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>
                          <a:effectLst/>
                        </a:rPr>
                        <a:t>Holocaust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the systematic slaughter of European Jews by Nazi Germany during World War II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876152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442" y="2095897"/>
            <a:ext cx="1388804" cy="3788675"/>
          </a:xfrm>
          <a:prstGeom prst="rect">
            <a:avLst/>
          </a:prstGeom>
        </p:spPr>
      </p:pic>
      <p:sp>
        <p:nvSpPr>
          <p:cNvPr id="8" name="Arrow: Right 1">
            <a:extLst>
              <a:ext uri="{FF2B5EF4-FFF2-40B4-BE49-F238E27FC236}">
                <a16:creationId xmlns:a16="http://schemas.microsoft.com/office/drawing/2014/main" id="{D77F2277-30E9-43F5-A4F5-5DC4EB9B1ADF}"/>
              </a:ext>
            </a:extLst>
          </p:cNvPr>
          <p:cNvSpPr/>
          <p:nvPr/>
        </p:nvSpPr>
        <p:spPr>
          <a:xfrm>
            <a:off x="8983270" y="6123004"/>
            <a:ext cx="862475" cy="280825"/>
          </a:xfrm>
          <a:prstGeom prst="rightArrow">
            <a:avLst/>
          </a:prstGeom>
          <a:solidFill>
            <a:srgbClr val="1EB78A"/>
          </a:solidFill>
          <a:ln>
            <a:solidFill>
              <a:srgbClr val="1EB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391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62" y="1033508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What was Life Like for Christians?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A8A5A-0130-9E4C-9089-0946111C5938}"/>
              </a:ext>
            </a:extLst>
          </p:cNvPr>
          <p:cNvSpPr txBox="1"/>
          <p:nvPr/>
        </p:nvSpPr>
        <p:spPr>
          <a:xfrm>
            <a:off x="476462" y="1794035"/>
            <a:ext cx="65221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/>
              <a:t>Catholics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Attacks on </a:t>
            </a:r>
            <a:r>
              <a:rPr lang="en-IE" sz="2400" b="1" dirty="0"/>
              <a:t>Catholic churches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Hitler saw Catholic Church as owing loyalty to another leader, the Pope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Pope Pius XI – </a:t>
            </a:r>
            <a:r>
              <a:rPr lang="en-IE" sz="2400" b="1" i="1" dirty="0"/>
              <a:t>With Burning Anxiety</a:t>
            </a:r>
          </a:p>
          <a:p>
            <a:endParaRPr lang="en-IE" sz="2400" dirty="0"/>
          </a:p>
          <a:p>
            <a:r>
              <a:rPr lang="en-IE" sz="2400" b="1" dirty="0"/>
              <a:t>Protestants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Hitler attacked </a:t>
            </a:r>
            <a:r>
              <a:rPr lang="en-IE" sz="2400" b="1" dirty="0"/>
              <a:t>Protestants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Set up a Protestant national church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Pastor Martin </a:t>
            </a:r>
            <a:r>
              <a:rPr lang="en-IE" sz="2400" b="1" dirty="0" err="1"/>
              <a:t>Niemoller</a:t>
            </a:r>
            <a:r>
              <a:rPr lang="en-IE" sz="2400" b="1" dirty="0"/>
              <a:t> </a:t>
            </a:r>
            <a:r>
              <a:rPr lang="en-IE" sz="2400" dirty="0"/>
              <a:t>opposed Hitler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20ACBE-BA8C-4FD5-9B59-6CC79033EF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365" y="1515940"/>
            <a:ext cx="3192139" cy="46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62" y="1033508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What was Life Like for Workers?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9FE67-9B0A-2E44-BD51-4244D9AC09B3}"/>
              </a:ext>
            </a:extLst>
          </p:cNvPr>
          <p:cNvSpPr txBox="1"/>
          <p:nvPr/>
        </p:nvSpPr>
        <p:spPr>
          <a:xfrm>
            <a:off x="476462" y="1669514"/>
            <a:ext cx="45714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‘Work for all’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‘Battle for Work’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Unemployment reduced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Public works schemes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E" sz="2200" dirty="0"/>
              <a:t>Motorways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E" sz="2200" dirty="0"/>
              <a:t>Housing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E" sz="2200" dirty="0"/>
              <a:t>Rearmament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Strength through Joy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Beauty of Labour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Motor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b="1" dirty="0"/>
              <a:t>Lebensraum </a:t>
            </a:r>
            <a:r>
              <a:rPr lang="en-IE" sz="2200" dirty="0"/>
              <a:t>(living space in Eastern Europe) – raw materials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88ED3A-A087-4F42-B03F-319C1DE5B0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771" y="1821914"/>
            <a:ext cx="4590888" cy="33475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443F22-1D17-A641-9219-EB3C0F9A35A9}"/>
              </a:ext>
            </a:extLst>
          </p:cNvPr>
          <p:cNvSpPr txBox="1"/>
          <p:nvPr/>
        </p:nvSpPr>
        <p:spPr>
          <a:xfrm>
            <a:off x="7058312" y="5333267"/>
            <a:ext cx="308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A new Autobahn - motorway</a:t>
            </a:r>
          </a:p>
        </p:txBody>
      </p:sp>
    </p:spTree>
    <p:extLst>
      <p:ext uri="{BB962C8B-B14F-4D97-AF65-F5344CB8AC3E}">
        <p14:creationId xmlns:p14="http://schemas.microsoft.com/office/powerpoint/2010/main" val="406212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62" y="1033508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Were Workers Better or Worse Off Under Hitler?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6535965-B7BC-494B-AD0F-DE60DFCEC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762838"/>
              </p:ext>
            </p:extLst>
          </p:nvPr>
        </p:nvGraphicFramePr>
        <p:xfrm>
          <a:off x="2429607" y="2361072"/>
          <a:ext cx="7332786" cy="20131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22131">
                  <a:extLst>
                    <a:ext uri="{9D8B030D-6E8A-4147-A177-3AD203B41FA5}">
                      <a16:colId xmlns:a16="http://schemas.microsoft.com/office/drawing/2014/main" val="2645926774"/>
                    </a:ext>
                  </a:extLst>
                </a:gridCol>
                <a:gridCol w="1222131">
                  <a:extLst>
                    <a:ext uri="{9D8B030D-6E8A-4147-A177-3AD203B41FA5}">
                      <a16:colId xmlns:a16="http://schemas.microsoft.com/office/drawing/2014/main" val="964933700"/>
                    </a:ext>
                  </a:extLst>
                </a:gridCol>
                <a:gridCol w="1222131">
                  <a:extLst>
                    <a:ext uri="{9D8B030D-6E8A-4147-A177-3AD203B41FA5}">
                      <a16:colId xmlns:a16="http://schemas.microsoft.com/office/drawing/2014/main" val="2742175782"/>
                    </a:ext>
                  </a:extLst>
                </a:gridCol>
                <a:gridCol w="1222131">
                  <a:extLst>
                    <a:ext uri="{9D8B030D-6E8A-4147-A177-3AD203B41FA5}">
                      <a16:colId xmlns:a16="http://schemas.microsoft.com/office/drawing/2014/main" val="2438036487"/>
                    </a:ext>
                  </a:extLst>
                </a:gridCol>
                <a:gridCol w="1222131">
                  <a:extLst>
                    <a:ext uri="{9D8B030D-6E8A-4147-A177-3AD203B41FA5}">
                      <a16:colId xmlns:a16="http://schemas.microsoft.com/office/drawing/2014/main" val="3382869904"/>
                    </a:ext>
                  </a:extLst>
                </a:gridCol>
                <a:gridCol w="1222131">
                  <a:extLst>
                    <a:ext uri="{9D8B030D-6E8A-4147-A177-3AD203B41FA5}">
                      <a16:colId xmlns:a16="http://schemas.microsoft.com/office/drawing/2014/main" val="4199886301"/>
                    </a:ext>
                  </a:extLst>
                </a:gridCol>
              </a:tblGrid>
              <a:tr h="466192">
                <a:tc>
                  <a:txBody>
                    <a:bodyPr/>
                    <a:lstStyle/>
                    <a:p>
                      <a:r>
                        <a:rPr lang="en-IE" sz="1600" dirty="0"/>
                        <a:t>1928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1929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1930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1931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1932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1933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8691"/>
                  </a:ext>
                </a:extLst>
              </a:tr>
              <a:tr h="515636">
                <a:tc>
                  <a:txBody>
                    <a:bodyPr/>
                    <a:lstStyle/>
                    <a:p>
                      <a:r>
                        <a:rPr lang="en-IE" sz="1600" dirty="0"/>
                        <a:t>8.4%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13.1%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15.3%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23.3%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30.1%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26.3%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426707"/>
                  </a:ext>
                </a:extLst>
              </a:tr>
              <a:tr h="515636">
                <a:tc>
                  <a:txBody>
                    <a:bodyPr/>
                    <a:lstStyle/>
                    <a:p>
                      <a:r>
                        <a:rPr lang="en-IE" sz="1600" b="1" dirty="0"/>
                        <a:t>1934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/>
                        <a:t>1935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/>
                        <a:t>1936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/>
                        <a:t>1937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/>
                        <a:t>1938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/>
                        <a:t>1939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40536"/>
                  </a:ext>
                </a:extLst>
              </a:tr>
              <a:tr h="515636">
                <a:tc>
                  <a:txBody>
                    <a:bodyPr/>
                    <a:lstStyle/>
                    <a:p>
                      <a:r>
                        <a:rPr lang="en-IE" sz="1600" dirty="0"/>
                        <a:t>14.9%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11.6%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8.3%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4.6%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2.1%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0.6%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24280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C648D74-B3A8-4818-925F-7AAF20193B3C}"/>
              </a:ext>
            </a:extLst>
          </p:cNvPr>
          <p:cNvSpPr txBox="1"/>
          <p:nvPr/>
        </p:nvSpPr>
        <p:spPr>
          <a:xfrm>
            <a:off x="3644581" y="1677415"/>
            <a:ext cx="490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Unemployment in Germany, 1928–39*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62A45-F247-8146-9587-199D719E457B}"/>
              </a:ext>
            </a:extLst>
          </p:cNvPr>
          <p:cNvSpPr txBox="1"/>
          <p:nvPr/>
        </p:nvSpPr>
        <p:spPr>
          <a:xfrm>
            <a:off x="2329064" y="4477847"/>
            <a:ext cx="6957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*Jews, prisoners, part-time workers not included in unemployed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93883" y="5190849"/>
            <a:ext cx="3604235" cy="670885"/>
            <a:chOff x="4625366" y="5190849"/>
            <a:chExt cx="3604235" cy="67088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D54965-C159-4933-8E76-E2567D767E27}"/>
                </a:ext>
              </a:extLst>
            </p:cNvPr>
            <p:cNvSpPr/>
            <p:nvPr/>
          </p:nvSpPr>
          <p:spPr>
            <a:xfrm>
              <a:off x="4896321" y="5444532"/>
              <a:ext cx="3333279" cy="4172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5366" y="5190849"/>
              <a:ext cx="541911" cy="5073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6CF64E-D460-4BF2-8078-1332345F5474}"/>
                </a:ext>
              </a:extLst>
            </p:cNvPr>
            <p:cNvSpPr txBox="1"/>
            <p:nvPr/>
          </p:nvSpPr>
          <p:spPr>
            <a:xfrm>
              <a:off x="5118691" y="5461623"/>
              <a:ext cx="3110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Did workers get more jobs?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225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62" y="1033508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Were Workers Better or Worse Off Under Hitler?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93883" y="5190849"/>
            <a:ext cx="3604235" cy="670885"/>
            <a:chOff x="4625366" y="5190849"/>
            <a:chExt cx="3604235" cy="67088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D54965-C159-4933-8E76-E2567D767E27}"/>
                </a:ext>
              </a:extLst>
            </p:cNvPr>
            <p:cNvSpPr/>
            <p:nvPr/>
          </p:nvSpPr>
          <p:spPr>
            <a:xfrm>
              <a:off x="4896321" y="5444532"/>
              <a:ext cx="3333279" cy="4172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24FF1ABF-409F-4DF9-9E82-6BE5A576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5366" y="5190849"/>
              <a:ext cx="541911" cy="5073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6CF64E-D460-4BF2-8078-1332345F5474}"/>
                </a:ext>
              </a:extLst>
            </p:cNvPr>
            <p:cNvSpPr txBox="1"/>
            <p:nvPr/>
          </p:nvSpPr>
          <p:spPr>
            <a:xfrm>
              <a:off x="5118691" y="5461623"/>
              <a:ext cx="3110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Were workers better paid?</a:t>
              </a: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D4E6EDA-FC55-47DC-BDD2-579FAA9D9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56863"/>
              </p:ext>
            </p:extLst>
          </p:nvPr>
        </p:nvGraphicFramePr>
        <p:xfrm>
          <a:off x="4300251" y="1716536"/>
          <a:ext cx="3591499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64675">
                  <a:extLst>
                    <a:ext uri="{9D8B030D-6E8A-4147-A177-3AD203B41FA5}">
                      <a16:colId xmlns:a16="http://schemas.microsoft.com/office/drawing/2014/main" val="1928121636"/>
                    </a:ext>
                  </a:extLst>
                </a:gridCol>
                <a:gridCol w="1626824">
                  <a:extLst>
                    <a:ext uri="{9D8B030D-6E8A-4147-A177-3AD203B41FA5}">
                      <a16:colId xmlns:a16="http://schemas.microsoft.com/office/drawing/2014/main" val="26446788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Average weekly wages</a:t>
                      </a:r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8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dirty="0"/>
                        <a:t>1932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dirty="0"/>
                        <a:t>86 marks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84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dirty="0"/>
                        <a:t>1938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dirty="0"/>
                        <a:t>109 marks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69383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DD0E0DB-422D-4757-B39F-23562D05F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44268"/>
              </p:ext>
            </p:extLst>
          </p:nvPr>
        </p:nvGraphicFramePr>
        <p:xfrm>
          <a:off x="4300251" y="3481240"/>
          <a:ext cx="3591499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64675">
                  <a:extLst>
                    <a:ext uri="{9D8B030D-6E8A-4147-A177-3AD203B41FA5}">
                      <a16:colId xmlns:a16="http://schemas.microsoft.com/office/drawing/2014/main" val="1928121636"/>
                    </a:ext>
                  </a:extLst>
                </a:gridCol>
                <a:gridCol w="1626824">
                  <a:extLst>
                    <a:ext uri="{9D8B030D-6E8A-4147-A177-3AD203B41FA5}">
                      <a16:colId xmlns:a16="http://schemas.microsoft.com/office/drawing/2014/main" val="26446788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Average hours of work in industry (per week)</a:t>
                      </a:r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8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dirty="0"/>
                        <a:t>1933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dirty="0"/>
                        <a:t>42.9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84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dirty="0"/>
                        <a:t>1939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800" dirty="0"/>
                        <a:t>47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69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47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62" y="1033508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Life in Nazi Germany during World War 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BC220-FED0-1F4B-B624-A66489180041}"/>
              </a:ext>
            </a:extLst>
          </p:cNvPr>
          <p:cNvSpPr txBox="1"/>
          <p:nvPr/>
        </p:nvSpPr>
        <p:spPr>
          <a:xfrm>
            <a:off x="811822" y="1903535"/>
            <a:ext cx="55318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Country geared up for </a:t>
            </a:r>
            <a:r>
              <a:rPr lang="en-IE" sz="2400" b="1" dirty="0"/>
              <a:t>‘total war’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E" sz="2400" dirty="0"/>
              <a:t>Industry and agriculture </a:t>
            </a:r>
            <a:r>
              <a:rPr lang="en-IE" sz="2400" b="1" dirty="0"/>
              <a:t>producing for the war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Use of </a:t>
            </a:r>
            <a:r>
              <a:rPr lang="en-IE" sz="2400" b="1" dirty="0"/>
              <a:t>forced labour </a:t>
            </a:r>
            <a:r>
              <a:rPr lang="en-IE" sz="2400" dirty="0"/>
              <a:t>from conquered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Food shortages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Rationing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Bombing</a:t>
            </a:r>
            <a:r>
              <a:rPr lang="en-IE" sz="2400" dirty="0"/>
              <a:t> of German cities by Allies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/>
              <a:t>Huge expansion </a:t>
            </a:r>
            <a:r>
              <a:rPr lang="en-IE" sz="2400" dirty="0"/>
              <a:t>of concentration camps and extermination camps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</a:t>
            </a:r>
            <a:r>
              <a:rPr lang="en-IE" sz="2400" b="1" dirty="0"/>
              <a:t>Final Solution </a:t>
            </a:r>
            <a:r>
              <a:rPr lang="en-IE" sz="2400" dirty="0"/>
              <a:t>against the Jews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925E769-1205-A541-98C4-A302227C2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11739"/>
              </p:ext>
            </p:extLst>
          </p:nvPr>
        </p:nvGraphicFramePr>
        <p:xfrm>
          <a:off x="7156204" y="2479187"/>
          <a:ext cx="4088426" cy="24942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44213">
                  <a:extLst>
                    <a:ext uri="{9D8B030D-6E8A-4147-A177-3AD203B41FA5}">
                      <a16:colId xmlns:a16="http://schemas.microsoft.com/office/drawing/2014/main" val="86909054"/>
                    </a:ext>
                  </a:extLst>
                </a:gridCol>
                <a:gridCol w="2044213">
                  <a:extLst>
                    <a:ext uri="{9D8B030D-6E8A-4147-A177-3AD203B41FA5}">
                      <a16:colId xmlns:a16="http://schemas.microsoft.com/office/drawing/2014/main" val="15396455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E" dirty="0"/>
                        <a:t>German Daily Ration of Food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292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Jam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0.25 oz (7 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2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Butter, fat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1.25 oz (35 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8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1.25 oz (35 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78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Meat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2.5 oz (if it could be got) (64 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513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0.25 oz (7 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352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4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96389" y="1501259"/>
            <a:ext cx="11895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3200" b="1" dirty="0">
              <a:solidFill>
                <a:srgbClr val="FFC000"/>
              </a:solidFill>
              <a:ea typeface="+mj-ea"/>
              <a:cs typeface="+mj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42301" y="765905"/>
            <a:ext cx="11058991" cy="5406295"/>
            <a:chOff x="442301" y="596571"/>
            <a:chExt cx="11058991" cy="51270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4669354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BBE5A5-DA6E-E44A-AA3F-26F5CF3A1FA8}"/>
              </a:ext>
            </a:extLst>
          </p:cNvPr>
          <p:cNvSpPr txBox="1"/>
          <p:nvPr/>
        </p:nvSpPr>
        <p:spPr>
          <a:xfrm>
            <a:off x="1417839" y="1960663"/>
            <a:ext cx="530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Match the Key Words with the correct explanation: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DF19B1E-48E5-6240-AC21-AAC2605E5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038652"/>
              </p:ext>
            </p:extLst>
          </p:nvPr>
        </p:nvGraphicFramePr>
        <p:xfrm>
          <a:off x="1506676" y="2550118"/>
          <a:ext cx="9297786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900201">
                  <a:extLst>
                    <a:ext uri="{9D8B030D-6E8A-4147-A177-3AD203B41FA5}">
                      <a16:colId xmlns:a16="http://schemas.microsoft.com/office/drawing/2014/main" val="803299409"/>
                    </a:ext>
                  </a:extLst>
                </a:gridCol>
                <a:gridCol w="5397585">
                  <a:extLst>
                    <a:ext uri="{9D8B030D-6E8A-4147-A177-3AD203B41FA5}">
                      <a16:colId xmlns:a16="http://schemas.microsoft.com/office/drawing/2014/main" val="1095316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b="0" dirty="0">
                          <a:solidFill>
                            <a:srgbClr val="11AD9A"/>
                          </a:solidFill>
                        </a:rPr>
                        <a:t>1. </a:t>
                      </a:r>
                      <a:r>
                        <a:rPr lang="en-IE" b="0" dirty="0"/>
                        <a:t>Enabling Act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0" dirty="0"/>
                        <a:t>More control of the Jews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19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2. </a:t>
                      </a:r>
                      <a:r>
                        <a:rPr lang="en-IE" dirty="0"/>
                        <a:t>Führer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Power to rule without asking parliament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8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3. </a:t>
                      </a:r>
                      <a:r>
                        <a:rPr lang="en-IE" dirty="0"/>
                        <a:t>Night of the Long Knives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Pure-blooded Aryan race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5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4. </a:t>
                      </a:r>
                      <a:r>
                        <a:rPr lang="en-IE" dirty="0"/>
                        <a:t>Night of the Broken Glass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Hatred of the Jews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266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5.</a:t>
                      </a:r>
                      <a:r>
                        <a:rPr lang="en-IE" dirty="0"/>
                        <a:t> Rule by decree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Attack on Jewish businesses and synagogues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0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6.</a:t>
                      </a:r>
                      <a:r>
                        <a:rPr lang="en-IE" dirty="0">
                          <a:solidFill>
                            <a:srgbClr val="65C3A5"/>
                          </a:solidFill>
                        </a:rPr>
                        <a:t> </a:t>
                      </a:r>
                      <a:r>
                        <a:rPr lang="en-IE" dirty="0"/>
                        <a:t>Nuremberg Laws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Belief that race decides a person’s character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7.</a:t>
                      </a:r>
                      <a:r>
                        <a:rPr lang="en-IE" dirty="0"/>
                        <a:t> Master Race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Leader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94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8.</a:t>
                      </a:r>
                      <a:r>
                        <a:rPr lang="en-IE" dirty="0"/>
                        <a:t> Anti-Semitism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Gave all power to Hitler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13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rgbClr val="11AD9A"/>
                          </a:solidFill>
                        </a:rPr>
                        <a:t>9. </a:t>
                      </a:r>
                      <a:r>
                        <a:rPr lang="en-IE" dirty="0"/>
                        <a:t>Racism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Murders of SA leaders by SS</a:t>
                      </a:r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958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7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96389" y="1501259"/>
            <a:ext cx="11895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3200" b="1" dirty="0">
              <a:solidFill>
                <a:srgbClr val="FFC000"/>
              </a:solidFill>
              <a:ea typeface="+mj-ea"/>
              <a:cs typeface="+mj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42301" y="596571"/>
            <a:ext cx="11058991" cy="5785179"/>
            <a:chOff x="442301" y="596571"/>
            <a:chExt cx="11058991" cy="575314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7F4AE7-7697-4C2E-ADC3-373A720F0A00}"/>
                </a:ext>
              </a:extLst>
            </p:cNvPr>
            <p:cNvSpPr/>
            <p:nvPr/>
          </p:nvSpPr>
          <p:spPr>
            <a:xfrm>
              <a:off x="809846" y="1054239"/>
              <a:ext cx="10691446" cy="5295481"/>
            </a:xfrm>
            <a:prstGeom prst="rect">
              <a:avLst/>
            </a:prstGeom>
            <a:solidFill>
              <a:srgbClr val="EEF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4D9B6F-BC29-4765-A16F-E7CBD9C02F13}"/>
                </a:ext>
              </a:extLst>
            </p:cNvPr>
            <p:cNvSpPr txBox="1"/>
            <p:nvPr/>
          </p:nvSpPr>
          <p:spPr>
            <a:xfrm>
              <a:off x="1400187" y="1054239"/>
              <a:ext cx="4843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600" b="1" dirty="0">
                  <a:solidFill>
                    <a:srgbClr val="11AD9A"/>
                  </a:solidFill>
                </a:rPr>
                <a:t>Assessing Your Learning </a:t>
              </a:r>
            </a:p>
          </p:txBody>
        </p: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01088667-8020-495A-BCE7-C54785A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301" y="596571"/>
              <a:ext cx="1086781" cy="108678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427E76-7289-614A-8D5B-C8249A2E9A41}"/>
              </a:ext>
            </a:extLst>
          </p:cNvPr>
          <p:cNvSpPr txBox="1"/>
          <p:nvPr/>
        </p:nvSpPr>
        <p:spPr>
          <a:xfrm>
            <a:off x="1362075" y="1719684"/>
            <a:ext cx="94964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65C3A5"/>
              </a:buClr>
              <a:buAutoNum type="arabicPeriod"/>
            </a:pPr>
            <a:r>
              <a:rPr lang="en-US" sz="2800" dirty="0"/>
              <a:t>Why did Hitler fear the Catholics?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US" sz="2800" dirty="0"/>
              <a:t>What was </a:t>
            </a:r>
            <a:r>
              <a:rPr lang="en-US" sz="2800" i="1" dirty="0"/>
              <a:t>With Burning Anxiety</a:t>
            </a:r>
            <a:r>
              <a:rPr lang="en-US" sz="2800" dirty="0"/>
              <a:t>?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US" sz="2800" dirty="0"/>
              <a:t>How did Hitler treat Protestants?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US" sz="2800" dirty="0"/>
              <a:t>What was the ‘Battle for Work’?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US" sz="2800" dirty="0"/>
              <a:t>How did Hitler provide work with (</a:t>
            </a:r>
            <a:r>
              <a:rPr lang="en-US" sz="2800" dirty="0" err="1"/>
              <a:t>i</a:t>
            </a:r>
            <a:r>
              <a:rPr lang="en-US" sz="2800" dirty="0"/>
              <a:t>) public works schemes (ii) rearmament?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US" sz="2800" dirty="0"/>
              <a:t>Explain </a:t>
            </a:r>
            <a:r>
              <a:rPr lang="en-US" sz="2800" i="1" dirty="0"/>
              <a:t>Strength Through Joy</a:t>
            </a:r>
            <a:r>
              <a:rPr lang="en-US" sz="2800" dirty="0"/>
              <a:t> and </a:t>
            </a:r>
            <a:r>
              <a:rPr lang="en-US" sz="2800" i="1" dirty="0"/>
              <a:t>Beauty of </a:t>
            </a:r>
            <a:r>
              <a:rPr lang="en-US" sz="2800" i="1" dirty="0" err="1"/>
              <a:t>Labour</a:t>
            </a:r>
            <a:r>
              <a:rPr lang="en-US" sz="2800" dirty="0"/>
              <a:t>.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US" sz="2800" dirty="0"/>
              <a:t>How successful was Hitler in solving Germany’s unemployment problem?</a:t>
            </a:r>
          </a:p>
          <a:p>
            <a:pPr marL="342900" indent="-342900">
              <a:buClr>
                <a:srgbClr val="65C3A5"/>
              </a:buClr>
              <a:buAutoNum type="arabicPeriod"/>
            </a:pPr>
            <a:r>
              <a:rPr lang="en-US" sz="2800" dirty="0"/>
              <a:t>What was lebensraum?</a:t>
            </a:r>
          </a:p>
        </p:txBody>
      </p:sp>
    </p:spTree>
    <p:extLst>
      <p:ext uri="{BB962C8B-B14F-4D97-AF65-F5344CB8AC3E}">
        <p14:creationId xmlns:p14="http://schemas.microsoft.com/office/powerpoint/2010/main" val="319687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96389" y="1501259"/>
            <a:ext cx="11895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3200" b="1" dirty="0">
              <a:solidFill>
                <a:srgbClr val="FFC000"/>
              </a:solidFill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F596A-3BC1-A241-BDE8-D4F86C4FA000}"/>
              </a:ext>
            </a:extLst>
          </p:cNvPr>
          <p:cNvSpPr txBox="1"/>
          <p:nvPr/>
        </p:nvSpPr>
        <p:spPr>
          <a:xfrm>
            <a:off x="4696749" y="5672416"/>
            <a:ext cx="309489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your own mind map on Life in Nazi Germany using the above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6E681-5628-4F1F-B673-9FB9B56F31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504" y="741710"/>
            <a:ext cx="7832993" cy="49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2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96389" y="1501259"/>
            <a:ext cx="11895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3200" b="1" dirty="0">
              <a:solidFill>
                <a:srgbClr val="FFC000"/>
              </a:solidFill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8" y="1724026"/>
            <a:ext cx="10690084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C8A4B3-0538-3543-9185-AEA3C49E38F0}"/>
              </a:ext>
            </a:extLst>
          </p:cNvPr>
          <p:cNvSpPr txBox="1"/>
          <p:nvPr/>
        </p:nvSpPr>
        <p:spPr>
          <a:xfrm>
            <a:off x="4978102" y="5732584"/>
            <a:ext cx="25321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**Note your choices**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51279E69-9FEE-4E54-B0E1-0B617DD2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62" y="1127514"/>
            <a:ext cx="12096537" cy="255264"/>
          </a:xfrm>
        </p:spPr>
        <p:txBody>
          <a:bodyPr>
            <a:noAutofit/>
          </a:bodyPr>
          <a:lstStyle/>
          <a:p>
            <a:r>
              <a:rPr lang="en-US" sz="4000" dirty="0"/>
              <a:t>Preparing for CBA 2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315502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46180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Key Words</a:t>
            </a:r>
            <a:endParaRPr lang="en-IE" sz="4000" dirty="0">
              <a:solidFill>
                <a:srgbClr val="FFC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DA3E4A-B29E-7744-821F-CBBF6C082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424771"/>
              </p:ext>
            </p:extLst>
          </p:nvPr>
        </p:nvGraphicFramePr>
        <p:xfrm>
          <a:off x="533400" y="1555037"/>
          <a:ext cx="9450572" cy="3829764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768135">
                  <a:extLst>
                    <a:ext uri="{9D8B030D-6E8A-4147-A177-3AD203B41FA5}">
                      <a16:colId xmlns:a16="http://schemas.microsoft.com/office/drawing/2014/main" val="1025913516"/>
                    </a:ext>
                  </a:extLst>
                </a:gridCol>
                <a:gridCol w="7682437">
                  <a:extLst>
                    <a:ext uri="{9D8B030D-6E8A-4147-A177-3AD203B41FA5}">
                      <a16:colId xmlns:a16="http://schemas.microsoft.com/office/drawing/2014/main" val="4014310377"/>
                    </a:ext>
                  </a:extLst>
                </a:gridCol>
              </a:tblGrid>
              <a:tr h="69632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Lebensraum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 b="0" dirty="0">
                          <a:effectLst/>
                        </a:rPr>
                        <a:t>Nazi policy of living space, to use Eastern Europe and Russia to provide raw materials and workers for the Nazis</a:t>
                      </a:r>
                      <a:endParaRPr lang="en-IE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223376"/>
                  </a:ext>
                </a:extLst>
              </a:tr>
              <a:tr h="34816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>
                          <a:effectLst/>
                        </a:rPr>
                        <a:t>Master Race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Nazi term for pure and superior white race who aimed to dominate or rule the world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676799"/>
                  </a:ext>
                </a:extLst>
              </a:tr>
              <a:tr h="69632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>
                          <a:effectLst/>
                        </a:rPr>
                        <a:t>Nuremberg Laws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Nazi laws against the Jews that deprived them of German citizenship, banned marriages with non-Jews and forced them to wear the Star of David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086981"/>
                  </a:ext>
                </a:extLst>
              </a:tr>
              <a:tr h="69632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Pogrom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an organised massacre and persecution of an ethnic or religious group, usually applied to attacks on the Jews in Russia and Nazi Germany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362560"/>
                  </a:ext>
                </a:extLst>
              </a:tr>
              <a:tr h="69632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>
                          <a:effectLst/>
                        </a:rPr>
                        <a:t>Racism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belief that race decides a person's character and that some races are superior to others; prejudice against someone of a different race based on these ideas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822072"/>
                  </a:ext>
                </a:extLst>
              </a:tr>
              <a:tr h="34816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>
                          <a:effectLst/>
                        </a:rPr>
                        <a:t>Rule by Decree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where rulers such as Hitler can make laws without the need to pass them in parliament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627850"/>
                  </a:ext>
                </a:extLst>
              </a:tr>
              <a:tr h="34816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>
                          <a:effectLst/>
                        </a:rPr>
                        <a:t>Swastika</a:t>
                      </a:r>
                      <a:endParaRPr lang="en-I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E" sz="1400" dirty="0">
                          <a:effectLst/>
                        </a:rPr>
                        <a:t>Nazi symbol of crooked cross</a:t>
                      </a:r>
                      <a:endParaRPr lang="en-I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71925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792" y="2120079"/>
            <a:ext cx="1388804" cy="37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3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9071" y="1752390"/>
            <a:ext cx="2674513" cy="150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56" y="1672499"/>
            <a:ext cx="8512936" cy="4583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8F3A6-57D2-0443-5797-54F7C1C1D408}"/>
              </a:ext>
            </a:extLst>
          </p:cNvPr>
          <p:cNvSpPr txBox="1"/>
          <p:nvPr/>
        </p:nvSpPr>
        <p:spPr>
          <a:xfrm>
            <a:off x="270456" y="759854"/>
            <a:ext cx="11011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Timeline of Nazi Germany, 1933–39</a:t>
            </a:r>
          </a:p>
        </p:txBody>
      </p:sp>
    </p:spTree>
    <p:extLst>
      <p:ext uri="{BB962C8B-B14F-4D97-AF65-F5344CB8AC3E}">
        <p14:creationId xmlns:p14="http://schemas.microsoft.com/office/powerpoint/2010/main" val="17788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646180"/>
            <a:ext cx="773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dirty="0">
                <a:solidFill>
                  <a:srgbClr val="FFC000"/>
                </a:solidFill>
              </a:rPr>
              <a:t>What was Fascism?</a:t>
            </a:r>
            <a:endParaRPr lang="en-IE" sz="4000" dirty="0">
              <a:solidFill>
                <a:srgbClr val="FFC000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78" y="1686983"/>
            <a:ext cx="8640000" cy="43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3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533400" y="842738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Democracy vs Dictatorships</a:t>
            </a:r>
            <a:endParaRPr lang="en-IE" sz="4000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5" y="1891887"/>
            <a:ext cx="10430269" cy="42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9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89C5B50-D41E-4EBB-A16F-9B11A2D524BB}"/>
              </a:ext>
            </a:extLst>
          </p:cNvPr>
          <p:cNvSpPr txBox="1"/>
          <p:nvPr/>
        </p:nvSpPr>
        <p:spPr>
          <a:xfrm>
            <a:off x="653044" y="740186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Who were the Nazis?</a:t>
            </a:r>
            <a:endParaRPr lang="en-IE" sz="40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BB06B-64C1-7649-9D71-EF1ADC5584A7}"/>
              </a:ext>
            </a:extLst>
          </p:cNvPr>
          <p:cNvSpPr txBox="1"/>
          <p:nvPr/>
        </p:nvSpPr>
        <p:spPr>
          <a:xfrm>
            <a:off x="694049" y="1666911"/>
            <a:ext cx="6629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sz="2200" dirty="0"/>
              <a:t>National Socialist German Workers Party (</a:t>
            </a:r>
            <a:r>
              <a:rPr lang="en-IE" sz="2200" b="1" dirty="0"/>
              <a:t>Nazi Party</a:t>
            </a:r>
            <a:r>
              <a:rPr lang="en-IE" sz="2200" dirty="0"/>
              <a:t>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59204" y="2211992"/>
            <a:ext cx="3976850" cy="2196656"/>
            <a:chOff x="1859204" y="2211992"/>
            <a:chExt cx="3976850" cy="21966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C70B46C-F242-4AA3-A8D6-52FB0A72C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561" y="2211992"/>
              <a:ext cx="1514493" cy="219665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A13AE4-1E4F-4160-9E48-ECA9B2646856}"/>
                </a:ext>
              </a:extLst>
            </p:cNvPr>
            <p:cNvSpPr txBox="1"/>
            <p:nvPr/>
          </p:nvSpPr>
          <p:spPr>
            <a:xfrm>
              <a:off x="1859204" y="3218005"/>
              <a:ext cx="1514493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E" sz="1400" dirty="0"/>
                <a:t>Adolf Hitler, leader of the Nazi Party</a:t>
              </a:r>
              <a:endParaRPr lang="en-US" sz="1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454DBE2-3475-4464-BA6D-A98062F967E1}"/>
                </a:ext>
              </a:extLst>
            </p:cNvPr>
            <p:cNvCxnSpPr>
              <a:stCxn id="14" idx="3"/>
            </p:cNvCxnSpPr>
            <p:nvPr/>
          </p:nvCxnSpPr>
          <p:spPr>
            <a:xfrm flipV="1">
              <a:off x="3373697" y="3461706"/>
              <a:ext cx="887878" cy="125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602529" y="4518122"/>
            <a:ext cx="4233524" cy="2196658"/>
            <a:chOff x="1602529" y="4518122"/>
            <a:chExt cx="4233524" cy="21966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A0718D-2AA9-4CD2-9C6F-0AC96EC3E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78" y="4518122"/>
              <a:ext cx="1554475" cy="21966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7C893A-47B3-4C4D-9A63-92FCC5C02413}"/>
                </a:ext>
              </a:extLst>
            </p:cNvPr>
            <p:cNvSpPr txBox="1"/>
            <p:nvPr/>
          </p:nvSpPr>
          <p:spPr>
            <a:xfrm>
              <a:off x="1602529" y="5191089"/>
              <a:ext cx="1778825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E" sz="1400" dirty="0"/>
                <a:t>Hermann Goering, Chief of the Luftwaffe (German Air Force)</a:t>
              </a:r>
              <a:endParaRPr lang="en-US" sz="14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550A78-7358-4B71-9CEA-6788BA6C666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3381354" y="5434791"/>
              <a:ext cx="887878" cy="1256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073218" y="1358426"/>
            <a:ext cx="4080206" cy="2443704"/>
            <a:chOff x="6073218" y="1358426"/>
            <a:chExt cx="4080206" cy="24437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08172B-1268-4C4C-ACDF-643FBC8D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8411" y="1358426"/>
              <a:ext cx="1855013" cy="24437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EB3ECD-EDEE-4414-9EED-A12F29CE7216}"/>
                </a:ext>
              </a:extLst>
            </p:cNvPr>
            <p:cNvSpPr txBox="1"/>
            <p:nvPr/>
          </p:nvSpPr>
          <p:spPr>
            <a:xfrm>
              <a:off x="6073218" y="2178018"/>
              <a:ext cx="1514494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E" sz="1400" dirty="0"/>
                <a:t>Joseph Goebbels, responsible for propaganda</a:t>
              </a:r>
              <a:endParaRPr lang="en-US" sz="14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4BB4BD-98AE-4C5A-B01D-163FA2686790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7587712" y="2421720"/>
              <a:ext cx="818260" cy="1256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225618" y="3976611"/>
            <a:ext cx="3927805" cy="2156774"/>
            <a:chOff x="6225618" y="3976611"/>
            <a:chExt cx="3927805" cy="21567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142672-F4AF-468A-9DAD-BAD86CFCA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949" y="3976611"/>
              <a:ext cx="1554474" cy="21567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E77A84-3532-4408-B845-B960BB599DD2}"/>
                </a:ext>
              </a:extLst>
            </p:cNvPr>
            <p:cNvSpPr txBox="1"/>
            <p:nvPr/>
          </p:nvSpPr>
          <p:spPr>
            <a:xfrm>
              <a:off x="6225618" y="4731979"/>
              <a:ext cx="1514494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E" sz="1400" dirty="0"/>
                <a:t>Heinrich Himmler, head of the SS</a:t>
              </a:r>
              <a:endParaRPr lang="en-US" sz="1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6D8520-3EE9-498F-8BA7-6B11941822BF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7740112" y="4975681"/>
              <a:ext cx="818260" cy="17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18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9473</TotalTime>
  <Words>2560</Words>
  <Application>Microsoft Office PowerPoint</Application>
  <PresentationFormat>Widescreen</PresentationFormat>
  <Paragraphs>364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Arial Narrow</vt:lpstr>
      <vt:lpstr>Calibri</vt:lpstr>
      <vt:lpstr>Century</vt:lpstr>
      <vt:lpstr>Times New Roman</vt:lpstr>
      <vt:lpstr>Wingdings</vt:lpstr>
      <vt:lpstr>Office Theme</vt:lpstr>
      <vt:lpstr>Life in Nazi Germany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Cult of the Leader</vt:lpstr>
      <vt:lpstr>How did the Nazis Control the Young?</vt:lpstr>
      <vt:lpstr>How did the Nazis Control the Young?</vt:lpstr>
      <vt:lpstr>How did the Nazis Control the Young?</vt:lpstr>
      <vt:lpstr>How did the Nazis Control the Young?</vt:lpstr>
      <vt:lpstr>PowerPoint Presentation</vt:lpstr>
      <vt:lpstr>PowerPoint Presentation</vt:lpstr>
      <vt:lpstr>PowerPoint Presentation</vt:lpstr>
      <vt:lpstr>PowerPoint Presentation</vt:lpstr>
      <vt:lpstr>What was Life Like for Women in Nazi Germany?</vt:lpstr>
      <vt:lpstr>PowerPoint Presentation</vt:lpstr>
      <vt:lpstr>What was Life Like for the Jews in Nazi Germany?</vt:lpstr>
      <vt:lpstr>Nazis and the Jews</vt:lpstr>
      <vt:lpstr>What Happened on the Night of the Broken Glass?</vt:lpstr>
      <vt:lpstr>PowerPoint Presentation</vt:lpstr>
      <vt:lpstr>PowerPoint Presentation</vt:lpstr>
      <vt:lpstr>PowerPoint Presentation</vt:lpstr>
      <vt:lpstr>What was Life Like for Christians?</vt:lpstr>
      <vt:lpstr>What was Life Like for Workers?</vt:lpstr>
      <vt:lpstr>Were Workers Better or Worse Off Under Hitler?</vt:lpstr>
      <vt:lpstr>Were Workers Better or Worse Off Under Hitler?</vt:lpstr>
      <vt:lpstr>Life in Nazi Germany during World War II</vt:lpstr>
      <vt:lpstr>PowerPoint Presentation</vt:lpstr>
      <vt:lpstr>PowerPoint Presentation</vt:lpstr>
      <vt:lpstr>PowerPoint Presentation</vt:lpstr>
      <vt:lpstr>Preparing for CBA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Plantation of Ulster &amp; the Growth of Towns – Influencing Identity</dc:title>
  <dc:creator>Alyson Gray</dc:creator>
  <cp:lastModifiedBy>Alyson Gray</cp:lastModifiedBy>
  <cp:revision>505</cp:revision>
  <dcterms:created xsi:type="dcterms:W3CDTF">2021-12-21T16:09:18Z</dcterms:created>
  <dcterms:modified xsi:type="dcterms:W3CDTF">2022-09-07T11:45:37Z</dcterms:modified>
</cp:coreProperties>
</file>